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0"/>
  </p:notesMasterIdLst>
  <p:handoutMasterIdLst>
    <p:handoutMasterId r:id="rId81"/>
  </p:handoutMasterIdLst>
  <p:sldIdLst>
    <p:sldId id="257" r:id="rId5"/>
    <p:sldId id="2299" r:id="rId6"/>
    <p:sldId id="1962" r:id="rId7"/>
    <p:sldId id="2307" r:id="rId8"/>
    <p:sldId id="1969" r:id="rId9"/>
    <p:sldId id="1970" r:id="rId10"/>
    <p:sldId id="2354" r:id="rId11"/>
    <p:sldId id="1929" r:id="rId12"/>
    <p:sldId id="1946" r:id="rId13"/>
    <p:sldId id="1952" r:id="rId14"/>
    <p:sldId id="2353" r:id="rId15"/>
    <p:sldId id="1953" r:id="rId16"/>
    <p:sldId id="1951" r:id="rId17"/>
    <p:sldId id="2335" r:id="rId18"/>
    <p:sldId id="2321" r:id="rId19"/>
    <p:sldId id="1522" r:id="rId20"/>
    <p:sldId id="2314" r:id="rId21"/>
    <p:sldId id="2328" r:id="rId22"/>
    <p:sldId id="2332" r:id="rId23"/>
    <p:sldId id="2315" r:id="rId24"/>
    <p:sldId id="1865" r:id="rId25"/>
    <p:sldId id="1718" r:id="rId26"/>
    <p:sldId id="2005" r:id="rId27"/>
    <p:sldId id="2316" r:id="rId28"/>
    <p:sldId id="2351" r:id="rId29"/>
    <p:sldId id="1733" r:id="rId30"/>
    <p:sldId id="322" r:id="rId31"/>
    <p:sldId id="1864" r:id="rId32"/>
    <p:sldId id="1766" r:id="rId33"/>
    <p:sldId id="2324" r:id="rId34"/>
    <p:sldId id="2326" r:id="rId35"/>
    <p:sldId id="2333" r:id="rId36"/>
    <p:sldId id="1863" r:id="rId37"/>
    <p:sldId id="1767" r:id="rId38"/>
    <p:sldId id="1768" r:id="rId39"/>
    <p:sldId id="1759" r:id="rId40"/>
    <p:sldId id="1860" r:id="rId41"/>
    <p:sldId id="1861" r:id="rId42"/>
    <p:sldId id="1862" r:id="rId43"/>
    <p:sldId id="2337" r:id="rId44"/>
    <p:sldId id="2343" r:id="rId45"/>
    <p:sldId id="2344" r:id="rId46"/>
    <p:sldId id="1874" r:id="rId47"/>
    <p:sldId id="1875" r:id="rId48"/>
    <p:sldId id="1876" r:id="rId49"/>
    <p:sldId id="2336" r:id="rId50"/>
    <p:sldId id="2334" r:id="rId51"/>
    <p:sldId id="1877" r:id="rId52"/>
    <p:sldId id="1878" r:id="rId53"/>
    <p:sldId id="1879" r:id="rId54"/>
    <p:sldId id="2338" r:id="rId55"/>
    <p:sldId id="2347" r:id="rId56"/>
    <p:sldId id="2346" r:id="rId57"/>
    <p:sldId id="1880" r:id="rId58"/>
    <p:sldId id="1881" r:id="rId59"/>
    <p:sldId id="1882" r:id="rId60"/>
    <p:sldId id="2339" r:id="rId61"/>
    <p:sldId id="1883" r:id="rId62"/>
    <p:sldId id="1884" r:id="rId63"/>
    <p:sldId id="1885" r:id="rId64"/>
    <p:sldId id="2340" r:id="rId65"/>
    <p:sldId id="1765" r:id="rId66"/>
    <p:sldId id="1886" r:id="rId67"/>
    <p:sldId id="2348" r:id="rId68"/>
    <p:sldId id="2341" r:id="rId69"/>
    <p:sldId id="2352" r:id="rId70"/>
    <p:sldId id="1723" r:id="rId71"/>
    <p:sldId id="2350" r:id="rId72"/>
    <p:sldId id="1724" r:id="rId73"/>
    <p:sldId id="2349" r:id="rId74"/>
    <p:sldId id="339" r:id="rId75"/>
    <p:sldId id="2305" r:id="rId76"/>
    <p:sldId id="2301" r:id="rId77"/>
    <p:sldId id="2311" r:id="rId78"/>
    <p:sldId id="1995"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32344F44-01B2-4A3D-8CEE-64BD42910D30}">
          <p14:sldIdLst>
            <p14:sldId id="257"/>
            <p14:sldId id="2299"/>
            <p14:sldId id="1962"/>
            <p14:sldId id="2307"/>
            <p14:sldId id="1969"/>
            <p14:sldId id="1970"/>
            <p14:sldId id="2354"/>
            <p14:sldId id="1929"/>
            <p14:sldId id="1946"/>
            <p14:sldId id="1952"/>
            <p14:sldId id="2353"/>
            <p14:sldId id="1953"/>
            <p14:sldId id="1951"/>
          </p14:sldIdLst>
        </p14:section>
        <p14:section name="Building Understanding of Challenging Behaviors" id="{75086F08-2AE5-4E45-99BE-978631DC664B}">
          <p14:sldIdLst>
            <p14:sldId id="2335"/>
            <p14:sldId id="2321"/>
            <p14:sldId id="1522"/>
            <p14:sldId id="2314"/>
            <p14:sldId id="2328"/>
            <p14:sldId id="2332"/>
            <p14:sldId id="2315"/>
            <p14:sldId id="1865"/>
            <p14:sldId id="1718"/>
            <p14:sldId id="2005"/>
          </p14:sldIdLst>
        </p14:section>
        <p14:section name="Describing a 6-step Instructional Approach for Responding to Challenging Behavior" id="{4560EC44-EEA5-404B-835F-7B92730764CF}">
          <p14:sldIdLst>
            <p14:sldId id="2316"/>
            <p14:sldId id="2351"/>
            <p14:sldId id="1733"/>
            <p14:sldId id="322"/>
            <p14:sldId id="1864"/>
            <p14:sldId id="1766"/>
            <p14:sldId id="2324"/>
            <p14:sldId id="2326"/>
            <p14:sldId id="2333"/>
            <p14:sldId id="1863"/>
            <p14:sldId id="1767"/>
            <p14:sldId id="1768"/>
            <p14:sldId id="1759"/>
            <p14:sldId id="1860"/>
            <p14:sldId id="1861"/>
            <p14:sldId id="1862"/>
            <p14:sldId id="2337"/>
            <p14:sldId id="2343"/>
            <p14:sldId id="2344"/>
            <p14:sldId id="1874"/>
            <p14:sldId id="1875"/>
            <p14:sldId id="1876"/>
            <p14:sldId id="2336"/>
            <p14:sldId id="2334"/>
            <p14:sldId id="1877"/>
            <p14:sldId id="1878"/>
            <p14:sldId id="1879"/>
            <p14:sldId id="2338"/>
            <p14:sldId id="2347"/>
            <p14:sldId id="2346"/>
            <p14:sldId id="1880"/>
            <p14:sldId id="1881"/>
            <p14:sldId id="1882"/>
            <p14:sldId id="2339"/>
            <p14:sldId id="1883"/>
            <p14:sldId id="1884"/>
            <p14:sldId id="1885"/>
            <p14:sldId id="2340"/>
            <p14:sldId id="1765"/>
            <p14:sldId id="1886"/>
            <p14:sldId id="2348"/>
          </p14:sldIdLst>
        </p14:section>
        <p14:section name="Connecting Students to More Intensive Interventions" id="{2C29EE90-F685-4913-AEF7-6F9B15075C21}">
          <p14:sldIdLst>
            <p14:sldId id="2341"/>
            <p14:sldId id="2352"/>
            <p14:sldId id="1723"/>
            <p14:sldId id="2350"/>
            <p14:sldId id="1724"/>
            <p14:sldId id="2349"/>
          </p14:sldIdLst>
        </p14:section>
        <p14:section name="Wrapping Up and Moving Forward" id="{7130FBA7-46AD-43F7-B9DF-4BEB30D31A85}">
          <p14:sldIdLst>
            <p14:sldId id="339"/>
            <p14:sldId id="2305"/>
            <p14:sldId id="2301"/>
            <p14:sldId id="2311"/>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F2D0"/>
    <a:srgbClr val="2F4E6D"/>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866033-46AD-4EB8-AD77-D255268B7FFB}" v="7" dt="2025-11-12T17:38:41.4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89DB9C7E-797D-4B3E-8DDE-5DB3CEA92B3A}"/>
    <pc:docChg chg="custSel modSld">
      <pc:chgData name="Sarasin, Elise" userId="051ede2b-3008-44c0-bb19-c9bb04b8c5c9" providerId="ADAL" clId="{89DB9C7E-797D-4B3E-8DDE-5DB3CEA92B3A}" dt="2025-11-12T19:40:18.827" v="88" actId="2165"/>
      <pc:docMkLst>
        <pc:docMk/>
      </pc:docMkLst>
      <pc:sldChg chg="delSp mod">
        <pc:chgData name="Sarasin, Elise" userId="051ede2b-3008-44c0-bb19-c9bb04b8c5c9" providerId="ADAL" clId="{89DB9C7E-797D-4B3E-8DDE-5DB3CEA92B3A}" dt="2025-11-12T19:40:12.835" v="86" actId="478"/>
        <pc:sldMkLst>
          <pc:docMk/>
          <pc:sldMk cId="2817888206" sldId="339"/>
        </pc:sldMkLst>
        <pc:spChg chg="del">
          <ac:chgData name="Sarasin, Elise" userId="051ede2b-3008-44c0-bb19-c9bb04b8c5c9" providerId="ADAL" clId="{89DB9C7E-797D-4B3E-8DDE-5DB3CEA92B3A}" dt="2025-11-12T19:40:11.072" v="85" actId="478"/>
          <ac:spMkLst>
            <pc:docMk/>
            <pc:sldMk cId="2817888206" sldId="339"/>
            <ac:spMk id="3" creationId="{69AF1903-A401-ACDE-7044-4D0A634DDB50}"/>
          </ac:spMkLst>
        </pc:spChg>
        <pc:spChg chg="del">
          <ac:chgData name="Sarasin, Elise" userId="051ede2b-3008-44c0-bb19-c9bb04b8c5c9" providerId="ADAL" clId="{89DB9C7E-797D-4B3E-8DDE-5DB3CEA92B3A}" dt="2025-11-12T19:40:12.835" v="86" actId="478"/>
          <ac:spMkLst>
            <pc:docMk/>
            <pc:sldMk cId="2817888206" sldId="339"/>
            <ac:spMk id="4" creationId="{97C7C8C7-7F2E-83DF-B1E9-135F2B990627}"/>
          </ac:spMkLst>
        </pc:spChg>
        <pc:picChg chg="del">
          <ac:chgData name="Sarasin, Elise" userId="051ede2b-3008-44c0-bb19-c9bb04b8c5c9" providerId="ADAL" clId="{89DB9C7E-797D-4B3E-8DDE-5DB3CEA92B3A}" dt="2025-11-12T19:40:10.434" v="84" actId="478"/>
          <ac:picMkLst>
            <pc:docMk/>
            <pc:sldMk cId="2817888206" sldId="339"/>
            <ac:picMk id="5" creationId="{795CCE8A-ECC7-3DC3-9326-4B2E1E6DA820}"/>
          </ac:picMkLst>
        </pc:picChg>
        <pc:picChg chg="del">
          <ac:chgData name="Sarasin, Elise" userId="051ede2b-3008-44c0-bb19-c9bb04b8c5c9" providerId="ADAL" clId="{89DB9C7E-797D-4B3E-8DDE-5DB3CEA92B3A}" dt="2025-11-12T19:40:08.454" v="83" actId="478"/>
          <ac:picMkLst>
            <pc:docMk/>
            <pc:sldMk cId="2817888206" sldId="339"/>
            <ac:picMk id="6" creationId="{DB3C7E61-4E75-9968-D98F-1A8D675A20D3}"/>
          </ac:picMkLst>
        </pc:picChg>
      </pc:sldChg>
      <pc:sldChg chg="delSp mod">
        <pc:chgData name="Sarasin, Elise" userId="051ede2b-3008-44c0-bb19-c9bb04b8c5c9" providerId="ADAL" clId="{89DB9C7E-797D-4B3E-8DDE-5DB3CEA92B3A}" dt="2025-11-12T19:39:36.985" v="70" actId="478"/>
        <pc:sldMkLst>
          <pc:docMk/>
          <pc:sldMk cId="2653690524" sldId="1952"/>
        </pc:sldMkLst>
        <pc:spChg chg="del">
          <ac:chgData name="Sarasin, Elise" userId="051ede2b-3008-44c0-bb19-c9bb04b8c5c9" providerId="ADAL" clId="{89DB9C7E-797D-4B3E-8DDE-5DB3CEA92B3A}" dt="2025-11-12T19:39:36.985" v="70" actId="478"/>
          <ac:spMkLst>
            <pc:docMk/>
            <pc:sldMk cId="2653690524" sldId="1952"/>
            <ac:spMk id="9" creationId="{D16AF2BA-F605-1357-4080-D167782D934F}"/>
          </ac:spMkLst>
        </pc:spChg>
        <pc:spChg chg="del">
          <ac:chgData name="Sarasin, Elise" userId="051ede2b-3008-44c0-bb19-c9bb04b8c5c9" providerId="ADAL" clId="{89DB9C7E-797D-4B3E-8DDE-5DB3CEA92B3A}" dt="2025-11-12T19:39:34.368" v="68" actId="478"/>
          <ac:spMkLst>
            <pc:docMk/>
            <pc:sldMk cId="2653690524" sldId="1952"/>
            <ac:spMk id="10" creationId="{D738EE5C-7388-7520-5596-63F2AD12F8EC}"/>
          </ac:spMkLst>
        </pc:spChg>
        <pc:picChg chg="del">
          <ac:chgData name="Sarasin, Elise" userId="051ede2b-3008-44c0-bb19-c9bb04b8c5c9" providerId="ADAL" clId="{89DB9C7E-797D-4B3E-8DDE-5DB3CEA92B3A}" dt="2025-11-12T19:39:35.684" v="69" actId="478"/>
          <ac:picMkLst>
            <pc:docMk/>
            <pc:sldMk cId="2653690524" sldId="1952"/>
            <ac:picMk id="5" creationId="{3A0470E8-B917-9866-A43A-2A876591FDA0}"/>
          </ac:picMkLst>
        </pc:picChg>
      </pc:sldChg>
      <pc:sldChg chg="delSp modSp mod">
        <pc:chgData name="Sarasin, Elise" userId="051ede2b-3008-44c0-bb19-c9bb04b8c5c9" providerId="ADAL" clId="{89DB9C7E-797D-4B3E-8DDE-5DB3CEA92B3A}" dt="2025-11-12T19:40:18.827" v="88" actId="2165"/>
        <pc:sldMkLst>
          <pc:docMk/>
          <pc:sldMk cId="473130021" sldId="2305"/>
        </pc:sldMkLst>
        <pc:graphicFrameChg chg="modGraphic">
          <ac:chgData name="Sarasin, Elise" userId="051ede2b-3008-44c0-bb19-c9bb04b8c5c9" providerId="ADAL" clId="{89DB9C7E-797D-4B3E-8DDE-5DB3CEA92B3A}" dt="2025-11-12T19:40:18.827" v="88" actId="2165"/>
          <ac:graphicFrameMkLst>
            <pc:docMk/>
            <pc:sldMk cId="473130021" sldId="2305"/>
            <ac:graphicFrameMk id="3" creationId="{B2257AC1-3AC9-6BC2-4BF9-030AE14267CF}"/>
          </ac:graphicFrameMkLst>
        </pc:graphicFrameChg>
        <pc:picChg chg="del">
          <ac:chgData name="Sarasin, Elise" userId="051ede2b-3008-44c0-bb19-c9bb04b8c5c9" providerId="ADAL" clId="{89DB9C7E-797D-4B3E-8DDE-5DB3CEA92B3A}" dt="2025-11-12T19:40:15.893" v="87" actId="478"/>
          <ac:picMkLst>
            <pc:docMk/>
            <pc:sldMk cId="473130021" sldId="2305"/>
            <ac:picMk id="2" creationId="{7E1186BF-BE60-54FF-FD54-E2430B408C4C}"/>
          </ac:picMkLst>
        </pc:picChg>
      </pc:sldChg>
      <pc:sldChg chg="modSp mod">
        <pc:chgData name="Sarasin, Elise" userId="051ede2b-3008-44c0-bb19-c9bb04b8c5c9" providerId="ADAL" clId="{89DB9C7E-797D-4B3E-8DDE-5DB3CEA92B3A}" dt="2025-11-12T17:41:16.720" v="54" actId="1076"/>
        <pc:sldMkLst>
          <pc:docMk/>
          <pc:sldMk cId="3421648195" sldId="2315"/>
        </pc:sldMkLst>
        <pc:picChg chg="mod">
          <ac:chgData name="Sarasin, Elise" userId="051ede2b-3008-44c0-bb19-c9bb04b8c5c9" providerId="ADAL" clId="{89DB9C7E-797D-4B3E-8DDE-5DB3CEA92B3A}" dt="2025-11-12T17:41:16.720" v="54" actId="1076"/>
          <ac:picMkLst>
            <pc:docMk/>
            <pc:sldMk cId="3421648195" sldId="2315"/>
            <ac:picMk id="6" creationId="{326A328E-D381-7711-768F-787FB7255BDC}"/>
          </ac:picMkLst>
        </pc:picChg>
      </pc:sldChg>
      <pc:sldChg chg="delSp mod">
        <pc:chgData name="Sarasin, Elise" userId="051ede2b-3008-44c0-bb19-c9bb04b8c5c9" providerId="ADAL" clId="{89DB9C7E-797D-4B3E-8DDE-5DB3CEA92B3A}" dt="2025-11-12T19:39:53.243" v="78" actId="478"/>
        <pc:sldMkLst>
          <pc:docMk/>
          <pc:sldMk cId="697375466" sldId="2316"/>
        </pc:sldMkLst>
        <pc:spChg chg="del">
          <ac:chgData name="Sarasin, Elise" userId="051ede2b-3008-44c0-bb19-c9bb04b8c5c9" providerId="ADAL" clId="{89DB9C7E-797D-4B3E-8DDE-5DB3CEA92B3A}" dt="2025-11-12T19:39:52.438" v="77" actId="478"/>
          <ac:spMkLst>
            <pc:docMk/>
            <pc:sldMk cId="697375466" sldId="2316"/>
            <ac:spMk id="3" creationId="{03D2EF7E-0EC0-8870-7ABA-ED58DDDA3A64}"/>
          </ac:spMkLst>
        </pc:spChg>
        <pc:spChg chg="del">
          <ac:chgData name="Sarasin, Elise" userId="051ede2b-3008-44c0-bb19-c9bb04b8c5c9" providerId="ADAL" clId="{89DB9C7E-797D-4B3E-8DDE-5DB3CEA92B3A}" dt="2025-11-12T19:39:51.533" v="76" actId="478"/>
          <ac:spMkLst>
            <pc:docMk/>
            <pc:sldMk cId="697375466" sldId="2316"/>
            <ac:spMk id="4" creationId="{0E1D7DEE-A7BF-E2A8-9E66-D81DE19BA0D4}"/>
          </ac:spMkLst>
        </pc:spChg>
        <pc:picChg chg="del">
          <ac:chgData name="Sarasin, Elise" userId="051ede2b-3008-44c0-bb19-c9bb04b8c5c9" providerId="ADAL" clId="{89DB9C7E-797D-4B3E-8DDE-5DB3CEA92B3A}" dt="2025-11-12T19:39:53.243" v="78" actId="478"/>
          <ac:picMkLst>
            <pc:docMk/>
            <pc:sldMk cId="697375466" sldId="2316"/>
            <ac:picMk id="5" creationId="{CBA4107F-B851-3185-D968-572DFAA00DE5}"/>
          </ac:picMkLst>
        </pc:picChg>
        <pc:picChg chg="del">
          <ac:chgData name="Sarasin, Elise" userId="051ede2b-3008-44c0-bb19-c9bb04b8c5c9" providerId="ADAL" clId="{89DB9C7E-797D-4B3E-8DDE-5DB3CEA92B3A}" dt="2025-11-12T19:39:50.829" v="75" actId="478"/>
          <ac:picMkLst>
            <pc:docMk/>
            <pc:sldMk cId="697375466" sldId="2316"/>
            <ac:picMk id="6" creationId="{6F1ADE69-4997-3C92-8C7E-818D917242C0}"/>
          </ac:picMkLst>
        </pc:picChg>
      </pc:sldChg>
      <pc:sldChg chg="delSp mod">
        <pc:chgData name="Sarasin, Elise" userId="051ede2b-3008-44c0-bb19-c9bb04b8c5c9" providerId="ADAL" clId="{89DB9C7E-797D-4B3E-8DDE-5DB3CEA92B3A}" dt="2025-11-12T19:39:44.591" v="74" actId="478"/>
        <pc:sldMkLst>
          <pc:docMk/>
          <pc:sldMk cId="970266965" sldId="2335"/>
        </pc:sldMkLst>
        <pc:spChg chg="del">
          <ac:chgData name="Sarasin, Elise" userId="051ede2b-3008-44c0-bb19-c9bb04b8c5c9" providerId="ADAL" clId="{89DB9C7E-797D-4B3E-8DDE-5DB3CEA92B3A}" dt="2025-11-12T19:39:43.099" v="72" actId="478"/>
          <ac:spMkLst>
            <pc:docMk/>
            <pc:sldMk cId="970266965" sldId="2335"/>
            <ac:spMk id="3" creationId="{D6236881-BDAF-8202-2C33-4947AB935A61}"/>
          </ac:spMkLst>
        </pc:spChg>
        <pc:spChg chg="del">
          <ac:chgData name="Sarasin, Elise" userId="051ede2b-3008-44c0-bb19-c9bb04b8c5c9" providerId="ADAL" clId="{89DB9C7E-797D-4B3E-8DDE-5DB3CEA92B3A}" dt="2025-11-12T19:39:42.382" v="71" actId="478"/>
          <ac:spMkLst>
            <pc:docMk/>
            <pc:sldMk cId="970266965" sldId="2335"/>
            <ac:spMk id="4" creationId="{15158805-6B46-8806-5643-F5E21F89A774}"/>
          </ac:spMkLst>
        </pc:spChg>
        <pc:picChg chg="del">
          <ac:chgData name="Sarasin, Elise" userId="051ede2b-3008-44c0-bb19-c9bb04b8c5c9" providerId="ADAL" clId="{89DB9C7E-797D-4B3E-8DDE-5DB3CEA92B3A}" dt="2025-11-12T19:39:44.591" v="74" actId="478"/>
          <ac:picMkLst>
            <pc:docMk/>
            <pc:sldMk cId="970266965" sldId="2335"/>
            <ac:picMk id="5" creationId="{0EFD682B-8609-1B50-B28E-9BA517E51143}"/>
          </ac:picMkLst>
        </pc:picChg>
        <pc:picChg chg="del">
          <ac:chgData name="Sarasin, Elise" userId="051ede2b-3008-44c0-bb19-c9bb04b8c5c9" providerId="ADAL" clId="{89DB9C7E-797D-4B3E-8DDE-5DB3CEA92B3A}" dt="2025-11-12T19:39:43.779" v="73" actId="478"/>
          <ac:picMkLst>
            <pc:docMk/>
            <pc:sldMk cId="970266965" sldId="2335"/>
            <ac:picMk id="6" creationId="{81B89F5E-6F01-6DC6-0E23-BDE971CF3432}"/>
          </ac:picMkLst>
        </pc:picChg>
      </pc:sldChg>
      <pc:sldChg chg="delSp mod">
        <pc:chgData name="Sarasin, Elise" userId="051ede2b-3008-44c0-bb19-c9bb04b8c5c9" providerId="ADAL" clId="{89DB9C7E-797D-4B3E-8DDE-5DB3CEA92B3A}" dt="2025-11-12T19:40:05.247" v="82" actId="478"/>
        <pc:sldMkLst>
          <pc:docMk/>
          <pc:sldMk cId="3090215007" sldId="2341"/>
        </pc:sldMkLst>
        <pc:spChg chg="del">
          <ac:chgData name="Sarasin, Elise" userId="051ede2b-3008-44c0-bb19-c9bb04b8c5c9" providerId="ADAL" clId="{89DB9C7E-797D-4B3E-8DDE-5DB3CEA92B3A}" dt="2025-11-12T19:40:04.018" v="80" actId="478"/>
          <ac:spMkLst>
            <pc:docMk/>
            <pc:sldMk cId="3090215007" sldId="2341"/>
            <ac:spMk id="2" creationId="{160D2AD3-ADD9-4F51-EF4E-8FA967B417A0}"/>
          </ac:spMkLst>
        </pc:spChg>
        <pc:spChg chg="del">
          <ac:chgData name="Sarasin, Elise" userId="051ede2b-3008-44c0-bb19-c9bb04b8c5c9" providerId="ADAL" clId="{89DB9C7E-797D-4B3E-8DDE-5DB3CEA92B3A}" dt="2025-11-12T19:40:03.368" v="79" actId="478"/>
          <ac:spMkLst>
            <pc:docMk/>
            <pc:sldMk cId="3090215007" sldId="2341"/>
            <ac:spMk id="3" creationId="{FCD6AD3F-615B-DE21-B2DC-856D1D429173}"/>
          </ac:spMkLst>
        </pc:spChg>
        <pc:picChg chg="del">
          <ac:chgData name="Sarasin, Elise" userId="051ede2b-3008-44c0-bb19-c9bb04b8c5c9" providerId="ADAL" clId="{89DB9C7E-797D-4B3E-8DDE-5DB3CEA92B3A}" dt="2025-11-12T19:40:05.247" v="82" actId="478"/>
          <ac:picMkLst>
            <pc:docMk/>
            <pc:sldMk cId="3090215007" sldId="2341"/>
            <ac:picMk id="5" creationId="{6CFAC601-5C66-F045-3721-6FBA356B3A70}"/>
          </ac:picMkLst>
        </pc:picChg>
        <pc:picChg chg="del">
          <ac:chgData name="Sarasin, Elise" userId="051ede2b-3008-44c0-bb19-c9bb04b8c5c9" providerId="ADAL" clId="{89DB9C7E-797D-4B3E-8DDE-5DB3CEA92B3A}" dt="2025-11-12T19:40:04.552" v="81" actId="478"/>
          <ac:picMkLst>
            <pc:docMk/>
            <pc:sldMk cId="3090215007" sldId="2341"/>
            <ac:picMk id="6" creationId="{F9B4B488-4443-A214-D86F-9AE08537F262}"/>
          </ac:picMkLst>
        </pc:picChg>
      </pc:sldChg>
      <pc:sldChg chg="addSp modSp mod">
        <pc:chgData name="Sarasin, Elise" userId="051ede2b-3008-44c0-bb19-c9bb04b8c5c9" providerId="ADAL" clId="{89DB9C7E-797D-4B3E-8DDE-5DB3CEA92B3A}" dt="2025-11-12T19:39:26.803" v="67" actId="2062"/>
        <pc:sldMkLst>
          <pc:docMk/>
          <pc:sldMk cId="3386476841" sldId="2353"/>
        </pc:sldMkLst>
        <pc:spChg chg="mod">
          <ac:chgData name="Sarasin, Elise" userId="051ede2b-3008-44c0-bb19-c9bb04b8c5c9" providerId="ADAL" clId="{89DB9C7E-797D-4B3E-8DDE-5DB3CEA92B3A}" dt="2025-11-12T17:38:40.346" v="44" actId="21"/>
          <ac:spMkLst>
            <pc:docMk/>
            <pc:sldMk cId="3386476841" sldId="2353"/>
            <ac:spMk id="11" creationId="{2314435C-D75D-0A33-BC14-58EC5B3C3E62}"/>
          </ac:spMkLst>
        </pc:spChg>
        <pc:graphicFrameChg chg="add mod modGraphic">
          <ac:chgData name="Sarasin, Elise" userId="051ede2b-3008-44c0-bb19-c9bb04b8c5c9" providerId="ADAL" clId="{89DB9C7E-797D-4B3E-8DDE-5DB3CEA92B3A}" dt="2025-11-12T19:39:26.803" v="67" actId="2062"/>
          <ac:graphicFrameMkLst>
            <pc:docMk/>
            <pc:sldMk cId="3386476841" sldId="2353"/>
            <ac:graphicFrameMk id="3" creationId="{9FA5E1A8-1FF0-BBD6-C911-FCEDDD844851}"/>
          </ac:graphicFrameMkLst>
        </pc:graphicFrameChg>
        <pc:picChg chg="mod">
          <ac:chgData name="Sarasin, Elise" userId="051ede2b-3008-44c0-bb19-c9bb04b8c5c9" providerId="ADAL" clId="{89DB9C7E-797D-4B3E-8DDE-5DB3CEA92B3A}" dt="2025-11-12T17:37:58.211" v="31" actId="1076"/>
          <ac:picMkLst>
            <pc:docMk/>
            <pc:sldMk cId="3386476841" sldId="2353"/>
            <ac:picMk id="12" creationId="{B314C75F-97E3-6755-2FBC-780FC26274B9}"/>
          </ac:picMkLst>
        </pc:picChg>
      </pc:sldChg>
    </pc:docChg>
  </pc:docChgLst>
  <pc:docChgLst>
    <pc:chgData name="Common, Eric Alan" userId="0f45fb79-a3c1-469c-9686-1fe2a5c7d05b" providerId="ADAL" clId="{7E543FFC-D4F8-4227-AA35-643A84128B3A}"/>
    <pc:docChg chg="modSld">
      <pc:chgData name="Common, Eric Alan" userId="0f45fb79-a3c1-469c-9686-1fe2a5c7d05b" providerId="ADAL" clId="{7E543FFC-D4F8-4227-AA35-643A84128B3A}" dt="2025-11-06T15:56:42.886" v="7" actId="1076"/>
      <pc:docMkLst>
        <pc:docMk/>
      </pc:docMkLst>
      <pc:sldChg chg="addSp modSp mod">
        <pc:chgData name="Common, Eric Alan" userId="0f45fb79-a3c1-469c-9686-1fe2a5c7d05b" providerId="ADAL" clId="{7E543FFC-D4F8-4227-AA35-643A84128B3A}" dt="2025-11-06T15:56:42.886" v="7" actId="1076"/>
        <pc:sldMkLst>
          <pc:docMk/>
          <pc:sldMk cId="2817888206" sldId="339"/>
        </pc:sldMkLst>
        <pc:spChg chg="add mod">
          <ac:chgData name="Common, Eric Alan" userId="0f45fb79-a3c1-469c-9686-1fe2a5c7d05b" providerId="ADAL" clId="{7E543FFC-D4F8-4227-AA35-643A84128B3A}" dt="2025-11-06T15:56:42.886" v="7" actId="1076"/>
          <ac:spMkLst>
            <pc:docMk/>
            <pc:sldMk cId="2817888206" sldId="339"/>
            <ac:spMk id="3" creationId="{69AF1903-A401-ACDE-7044-4D0A634DDB50}"/>
          </ac:spMkLst>
        </pc:spChg>
        <pc:spChg chg="add mod">
          <ac:chgData name="Common, Eric Alan" userId="0f45fb79-a3c1-469c-9686-1fe2a5c7d05b" providerId="ADAL" clId="{7E543FFC-D4F8-4227-AA35-643A84128B3A}" dt="2025-11-06T15:56:42.886" v="7" actId="1076"/>
          <ac:spMkLst>
            <pc:docMk/>
            <pc:sldMk cId="2817888206" sldId="339"/>
            <ac:spMk id="4" creationId="{97C7C8C7-7F2E-83DF-B1E9-135F2B990627}"/>
          </ac:spMkLst>
        </pc:spChg>
        <pc:picChg chg="add mod">
          <ac:chgData name="Common, Eric Alan" userId="0f45fb79-a3c1-469c-9686-1fe2a5c7d05b" providerId="ADAL" clId="{7E543FFC-D4F8-4227-AA35-643A84128B3A}" dt="2025-11-06T15:56:42.886" v="7" actId="1076"/>
          <ac:picMkLst>
            <pc:docMk/>
            <pc:sldMk cId="2817888206" sldId="339"/>
            <ac:picMk id="5" creationId="{795CCE8A-ECC7-3DC3-9326-4B2E1E6DA820}"/>
          </ac:picMkLst>
        </pc:picChg>
        <pc:picChg chg="add mod">
          <ac:chgData name="Common, Eric Alan" userId="0f45fb79-a3c1-469c-9686-1fe2a5c7d05b" providerId="ADAL" clId="{7E543FFC-D4F8-4227-AA35-643A84128B3A}" dt="2025-11-06T15:56:42.886" v="7" actId="1076"/>
          <ac:picMkLst>
            <pc:docMk/>
            <pc:sldMk cId="2817888206" sldId="339"/>
            <ac:picMk id="6" creationId="{DB3C7E61-4E75-9968-D98F-1A8D675A20D3}"/>
          </ac:picMkLst>
        </pc:picChg>
      </pc:sldChg>
      <pc:sldChg chg="addSp modSp mod">
        <pc:chgData name="Common, Eric Alan" userId="0f45fb79-a3c1-469c-9686-1fe2a5c7d05b" providerId="ADAL" clId="{7E543FFC-D4F8-4227-AA35-643A84128B3A}" dt="2025-11-06T15:55:32.877" v="3" actId="1076"/>
        <pc:sldMkLst>
          <pc:docMk/>
          <pc:sldMk cId="697375466" sldId="2316"/>
        </pc:sldMkLst>
        <pc:spChg chg="add mod">
          <ac:chgData name="Common, Eric Alan" userId="0f45fb79-a3c1-469c-9686-1fe2a5c7d05b" providerId="ADAL" clId="{7E543FFC-D4F8-4227-AA35-643A84128B3A}" dt="2025-11-06T15:55:32.877" v="3" actId="1076"/>
          <ac:spMkLst>
            <pc:docMk/>
            <pc:sldMk cId="697375466" sldId="2316"/>
            <ac:spMk id="3" creationId="{03D2EF7E-0EC0-8870-7ABA-ED58DDDA3A64}"/>
          </ac:spMkLst>
        </pc:spChg>
        <pc:spChg chg="add mod">
          <ac:chgData name="Common, Eric Alan" userId="0f45fb79-a3c1-469c-9686-1fe2a5c7d05b" providerId="ADAL" clId="{7E543FFC-D4F8-4227-AA35-643A84128B3A}" dt="2025-11-06T15:55:32.877" v="3" actId="1076"/>
          <ac:spMkLst>
            <pc:docMk/>
            <pc:sldMk cId="697375466" sldId="2316"/>
            <ac:spMk id="4" creationId="{0E1D7DEE-A7BF-E2A8-9E66-D81DE19BA0D4}"/>
          </ac:spMkLst>
        </pc:spChg>
        <pc:picChg chg="add mod">
          <ac:chgData name="Common, Eric Alan" userId="0f45fb79-a3c1-469c-9686-1fe2a5c7d05b" providerId="ADAL" clId="{7E543FFC-D4F8-4227-AA35-643A84128B3A}" dt="2025-11-06T15:55:32.877" v="3" actId="1076"/>
          <ac:picMkLst>
            <pc:docMk/>
            <pc:sldMk cId="697375466" sldId="2316"/>
            <ac:picMk id="5" creationId="{CBA4107F-B851-3185-D968-572DFAA00DE5}"/>
          </ac:picMkLst>
        </pc:picChg>
        <pc:picChg chg="add mod">
          <ac:chgData name="Common, Eric Alan" userId="0f45fb79-a3c1-469c-9686-1fe2a5c7d05b" providerId="ADAL" clId="{7E543FFC-D4F8-4227-AA35-643A84128B3A}" dt="2025-11-06T15:55:32.877" v="3" actId="1076"/>
          <ac:picMkLst>
            <pc:docMk/>
            <pc:sldMk cId="697375466" sldId="2316"/>
            <ac:picMk id="6" creationId="{6F1ADE69-4997-3C92-8C7E-818D917242C0}"/>
          </ac:picMkLst>
        </pc:picChg>
      </pc:sldChg>
      <pc:sldChg chg="addSp modSp mod">
        <pc:chgData name="Common, Eric Alan" userId="0f45fb79-a3c1-469c-9686-1fe2a5c7d05b" providerId="ADAL" clId="{7E543FFC-D4F8-4227-AA35-643A84128B3A}" dt="2025-11-06T15:54:35.546" v="1" actId="1076"/>
        <pc:sldMkLst>
          <pc:docMk/>
          <pc:sldMk cId="970266965" sldId="2335"/>
        </pc:sldMkLst>
        <pc:spChg chg="add mod">
          <ac:chgData name="Common, Eric Alan" userId="0f45fb79-a3c1-469c-9686-1fe2a5c7d05b" providerId="ADAL" clId="{7E543FFC-D4F8-4227-AA35-643A84128B3A}" dt="2025-11-06T15:54:35.546" v="1" actId="1076"/>
          <ac:spMkLst>
            <pc:docMk/>
            <pc:sldMk cId="970266965" sldId="2335"/>
            <ac:spMk id="3" creationId="{D6236881-BDAF-8202-2C33-4947AB935A61}"/>
          </ac:spMkLst>
        </pc:spChg>
        <pc:spChg chg="add mod">
          <ac:chgData name="Common, Eric Alan" userId="0f45fb79-a3c1-469c-9686-1fe2a5c7d05b" providerId="ADAL" clId="{7E543FFC-D4F8-4227-AA35-643A84128B3A}" dt="2025-11-06T15:54:35.546" v="1" actId="1076"/>
          <ac:spMkLst>
            <pc:docMk/>
            <pc:sldMk cId="970266965" sldId="2335"/>
            <ac:spMk id="4" creationId="{15158805-6B46-8806-5643-F5E21F89A774}"/>
          </ac:spMkLst>
        </pc:spChg>
        <pc:picChg chg="add mod">
          <ac:chgData name="Common, Eric Alan" userId="0f45fb79-a3c1-469c-9686-1fe2a5c7d05b" providerId="ADAL" clId="{7E543FFC-D4F8-4227-AA35-643A84128B3A}" dt="2025-11-06T15:54:35.546" v="1" actId="1076"/>
          <ac:picMkLst>
            <pc:docMk/>
            <pc:sldMk cId="970266965" sldId="2335"/>
            <ac:picMk id="5" creationId="{0EFD682B-8609-1B50-B28E-9BA517E51143}"/>
          </ac:picMkLst>
        </pc:picChg>
        <pc:picChg chg="add mod">
          <ac:chgData name="Common, Eric Alan" userId="0f45fb79-a3c1-469c-9686-1fe2a5c7d05b" providerId="ADAL" clId="{7E543FFC-D4F8-4227-AA35-643A84128B3A}" dt="2025-11-06T15:54:35.546" v="1" actId="1076"/>
          <ac:picMkLst>
            <pc:docMk/>
            <pc:sldMk cId="970266965" sldId="2335"/>
            <ac:picMk id="6" creationId="{81B89F5E-6F01-6DC6-0E23-BDE971CF3432}"/>
          </ac:picMkLst>
        </pc:picChg>
      </pc:sldChg>
      <pc:sldChg chg="addSp modSp mod">
        <pc:chgData name="Common, Eric Alan" userId="0f45fb79-a3c1-469c-9686-1fe2a5c7d05b" providerId="ADAL" clId="{7E543FFC-D4F8-4227-AA35-643A84128B3A}" dt="2025-11-06T15:56:12.275" v="5" actId="1076"/>
        <pc:sldMkLst>
          <pc:docMk/>
          <pc:sldMk cId="3090215007" sldId="2341"/>
        </pc:sldMkLst>
        <pc:spChg chg="add mod">
          <ac:chgData name="Common, Eric Alan" userId="0f45fb79-a3c1-469c-9686-1fe2a5c7d05b" providerId="ADAL" clId="{7E543FFC-D4F8-4227-AA35-643A84128B3A}" dt="2025-11-06T15:56:12.275" v="5" actId="1076"/>
          <ac:spMkLst>
            <pc:docMk/>
            <pc:sldMk cId="3090215007" sldId="2341"/>
            <ac:spMk id="2" creationId="{160D2AD3-ADD9-4F51-EF4E-8FA967B417A0}"/>
          </ac:spMkLst>
        </pc:spChg>
        <pc:spChg chg="add mod">
          <ac:chgData name="Common, Eric Alan" userId="0f45fb79-a3c1-469c-9686-1fe2a5c7d05b" providerId="ADAL" clId="{7E543FFC-D4F8-4227-AA35-643A84128B3A}" dt="2025-11-06T15:56:12.275" v="5" actId="1076"/>
          <ac:spMkLst>
            <pc:docMk/>
            <pc:sldMk cId="3090215007" sldId="2341"/>
            <ac:spMk id="3" creationId="{FCD6AD3F-615B-DE21-B2DC-856D1D429173}"/>
          </ac:spMkLst>
        </pc:spChg>
        <pc:picChg chg="add mod">
          <ac:chgData name="Common, Eric Alan" userId="0f45fb79-a3c1-469c-9686-1fe2a5c7d05b" providerId="ADAL" clId="{7E543FFC-D4F8-4227-AA35-643A84128B3A}" dt="2025-11-06T15:56:12.275" v="5" actId="1076"/>
          <ac:picMkLst>
            <pc:docMk/>
            <pc:sldMk cId="3090215007" sldId="2341"/>
            <ac:picMk id="5" creationId="{6CFAC601-5C66-F045-3721-6FBA356B3A70}"/>
          </ac:picMkLst>
        </pc:picChg>
        <pc:picChg chg="add mod">
          <ac:chgData name="Common, Eric Alan" userId="0f45fb79-a3c1-469c-9686-1fe2a5c7d05b" providerId="ADAL" clId="{7E543FFC-D4F8-4227-AA35-643A84128B3A}" dt="2025-11-06T15:56:12.275" v="5" actId="1076"/>
          <ac:picMkLst>
            <pc:docMk/>
            <pc:sldMk cId="3090215007" sldId="2341"/>
            <ac:picMk id="6" creationId="{F9B4B488-4443-A214-D86F-9AE08537F262}"/>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11/12/2025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1524F-4BB5-14A3-7170-BE83CAC5E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F476D-69ED-2A88-CEF2-FFDFDDD073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DF3CF0-EA3D-585B-A002-D0A4C27ED6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11D0C7-DE16-4C08-1FFD-046FFC0A3D3E}"/>
              </a:ext>
            </a:extLst>
          </p:cNvPr>
          <p:cNvSpPr>
            <a:spLocks noGrp="1"/>
          </p:cNvSpPr>
          <p:nvPr>
            <p:ph type="sldNum" sz="quarter" idx="5"/>
          </p:nvPr>
        </p:nvSpPr>
        <p:spPr/>
        <p:txBody>
          <a:bodyPr/>
          <a:lstStyle/>
          <a:p>
            <a:fld id="{FCBDACA8-45AF-461A-9F93-73E959B08D0A}" type="slidenum">
              <a:rPr lang="en-US" smtClean="0"/>
              <a:t>28</a:t>
            </a:fld>
            <a:endParaRPr lang="en-US"/>
          </a:p>
        </p:txBody>
      </p:sp>
    </p:spTree>
    <p:extLst>
      <p:ext uri="{BB962C8B-B14F-4D97-AF65-F5344CB8AC3E}">
        <p14:creationId xmlns:p14="http://schemas.microsoft.com/office/powerpoint/2010/main" val="3541117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2C40F-F2E4-D613-CBCA-AA60E15766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4C14D-607A-B45E-4F38-C5F20D1DD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3159F-1BCF-15BF-2DCB-CAB67C3476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A4FC4F-86CE-40CD-0818-BA8AE6ED3FA6}"/>
              </a:ext>
            </a:extLst>
          </p:cNvPr>
          <p:cNvSpPr>
            <a:spLocks noGrp="1"/>
          </p:cNvSpPr>
          <p:nvPr>
            <p:ph type="sldNum" sz="quarter" idx="5"/>
          </p:nvPr>
        </p:nvSpPr>
        <p:spPr/>
        <p:txBody>
          <a:bodyPr/>
          <a:lstStyle/>
          <a:p>
            <a:fld id="{FCBDACA8-45AF-461A-9F93-73E959B08D0A}" type="slidenum">
              <a:rPr lang="en-US" smtClean="0"/>
              <a:t>29</a:t>
            </a:fld>
            <a:endParaRPr lang="en-US"/>
          </a:p>
        </p:txBody>
      </p:sp>
    </p:spTree>
    <p:extLst>
      <p:ext uri="{BB962C8B-B14F-4D97-AF65-F5344CB8AC3E}">
        <p14:creationId xmlns:p14="http://schemas.microsoft.com/office/powerpoint/2010/main" val="2620881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3AB22-C553-7FE4-8B9B-1A9A28BB6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34A45-CF86-CADD-4444-5FCBD05C55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4A40D-AF85-F58B-B451-70C3FC1381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56302B-58D6-DB17-DAE5-79F3FC5B1258}"/>
              </a:ext>
            </a:extLst>
          </p:cNvPr>
          <p:cNvSpPr>
            <a:spLocks noGrp="1"/>
          </p:cNvSpPr>
          <p:nvPr>
            <p:ph type="sldNum" sz="quarter" idx="5"/>
          </p:nvPr>
        </p:nvSpPr>
        <p:spPr/>
        <p:txBody>
          <a:bodyPr/>
          <a:lstStyle/>
          <a:p>
            <a:fld id="{FCBDACA8-45AF-461A-9F93-73E959B08D0A}" type="slidenum">
              <a:rPr lang="en-US" smtClean="0"/>
              <a:t>33</a:t>
            </a:fld>
            <a:endParaRPr lang="en-US"/>
          </a:p>
        </p:txBody>
      </p:sp>
    </p:spTree>
    <p:extLst>
      <p:ext uri="{BB962C8B-B14F-4D97-AF65-F5344CB8AC3E}">
        <p14:creationId xmlns:p14="http://schemas.microsoft.com/office/powerpoint/2010/main" val="4002066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447F0-D938-57CA-0FE5-C2CEC499E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43E64-AC36-DDBD-B847-164B7311E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19EC3A-2AD1-A8BB-B43D-5C1B5AA7B7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20D4C2-EB0D-7FAC-606F-075EE24E8EDF}"/>
              </a:ext>
            </a:extLst>
          </p:cNvPr>
          <p:cNvSpPr>
            <a:spLocks noGrp="1"/>
          </p:cNvSpPr>
          <p:nvPr>
            <p:ph type="sldNum" sz="quarter" idx="5"/>
          </p:nvPr>
        </p:nvSpPr>
        <p:spPr/>
        <p:txBody>
          <a:bodyPr/>
          <a:lstStyle/>
          <a:p>
            <a:fld id="{FCBDACA8-45AF-461A-9F93-73E959B08D0A}" type="slidenum">
              <a:rPr lang="en-US" smtClean="0"/>
              <a:t>34</a:t>
            </a:fld>
            <a:endParaRPr lang="en-US"/>
          </a:p>
        </p:txBody>
      </p:sp>
    </p:spTree>
    <p:extLst>
      <p:ext uri="{BB962C8B-B14F-4D97-AF65-F5344CB8AC3E}">
        <p14:creationId xmlns:p14="http://schemas.microsoft.com/office/powerpoint/2010/main" val="1197840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9154D-9639-82DC-FD43-03C46054F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927DD-CF71-3D2B-0249-445BC0499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54D2F-6826-A02A-6B45-D693BF3CCE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256912-891E-8B81-2880-9352D5E328E9}"/>
              </a:ext>
            </a:extLst>
          </p:cNvPr>
          <p:cNvSpPr>
            <a:spLocks noGrp="1"/>
          </p:cNvSpPr>
          <p:nvPr>
            <p:ph type="sldNum" sz="quarter" idx="5"/>
          </p:nvPr>
        </p:nvSpPr>
        <p:spPr/>
        <p:txBody>
          <a:bodyPr/>
          <a:lstStyle/>
          <a:p>
            <a:fld id="{FCBDACA8-45AF-461A-9F93-73E959B08D0A}" type="slidenum">
              <a:rPr lang="en-US" smtClean="0"/>
              <a:t>35</a:t>
            </a:fld>
            <a:endParaRPr lang="en-US"/>
          </a:p>
        </p:txBody>
      </p:sp>
    </p:spTree>
    <p:extLst>
      <p:ext uri="{BB962C8B-B14F-4D97-AF65-F5344CB8AC3E}">
        <p14:creationId xmlns:p14="http://schemas.microsoft.com/office/powerpoint/2010/main" val="3313813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1E91E-B84E-1082-9BCB-A80FAE8DD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3696E-B3DB-F8B6-7574-87B108061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37F99-20B2-33CF-1E19-401F6F49F6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2B8626-268F-1FCC-AD4A-1E77398C5712}"/>
              </a:ext>
            </a:extLst>
          </p:cNvPr>
          <p:cNvSpPr>
            <a:spLocks noGrp="1"/>
          </p:cNvSpPr>
          <p:nvPr>
            <p:ph type="sldNum" sz="quarter" idx="5"/>
          </p:nvPr>
        </p:nvSpPr>
        <p:spPr/>
        <p:txBody>
          <a:bodyPr/>
          <a:lstStyle/>
          <a:p>
            <a:fld id="{FCBDACA8-45AF-461A-9F93-73E959B08D0A}" type="slidenum">
              <a:rPr lang="en-US" smtClean="0"/>
              <a:t>37</a:t>
            </a:fld>
            <a:endParaRPr lang="en-US"/>
          </a:p>
        </p:txBody>
      </p:sp>
    </p:spTree>
    <p:extLst>
      <p:ext uri="{BB962C8B-B14F-4D97-AF65-F5344CB8AC3E}">
        <p14:creationId xmlns:p14="http://schemas.microsoft.com/office/powerpoint/2010/main" val="4101187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375F9-A3B9-CD7A-0595-DF2D72FA7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AA1D0-604B-9D9F-BC11-DA2F138EA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023D18-5F18-8B4C-48E8-F53704887A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97AB65-1B69-07D4-5E1D-E69A632E4DAD}"/>
              </a:ext>
            </a:extLst>
          </p:cNvPr>
          <p:cNvSpPr>
            <a:spLocks noGrp="1"/>
          </p:cNvSpPr>
          <p:nvPr>
            <p:ph type="sldNum" sz="quarter" idx="5"/>
          </p:nvPr>
        </p:nvSpPr>
        <p:spPr/>
        <p:txBody>
          <a:bodyPr/>
          <a:lstStyle/>
          <a:p>
            <a:fld id="{FCBDACA8-45AF-461A-9F93-73E959B08D0A}" type="slidenum">
              <a:rPr lang="en-US" smtClean="0"/>
              <a:t>38</a:t>
            </a:fld>
            <a:endParaRPr lang="en-US"/>
          </a:p>
        </p:txBody>
      </p:sp>
    </p:spTree>
    <p:extLst>
      <p:ext uri="{BB962C8B-B14F-4D97-AF65-F5344CB8AC3E}">
        <p14:creationId xmlns:p14="http://schemas.microsoft.com/office/powerpoint/2010/main" val="3458348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EC981-86F2-5D9B-3B59-0568D9B86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C7771E-7113-581D-5913-744044001F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0496E-3FE8-3DD5-B1DF-B503ABAAEB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F0B349-AA27-6468-3D7C-0ED84A63A8AC}"/>
              </a:ext>
            </a:extLst>
          </p:cNvPr>
          <p:cNvSpPr>
            <a:spLocks noGrp="1"/>
          </p:cNvSpPr>
          <p:nvPr>
            <p:ph type="sldNum" sz="quarter" idx="5"/>
          </p:nvPr>
        </p:nvSpPr>
        <p:spPr/>
        <p:txBody>
          <a:bodyPr/>
          <a:lstStyle/>
          <a:p>
            <a:fld id="{FCBDACA8-45AF-461A-9F93-73E959B08D0A}" type="slidenum">
              <a:rPr lang="en-US" smtClean="0"/>
              <a:t>39</a:t>
            </a:fld>
            <a:endParaRPr lang="en-US"/>
          </a:p>
        </p:txBody>
      </p:sp>
    </p:spTree>
    <p:extLst>
      <p:ext uri="{BB962C8B-B14F-4D97-AF65-F5344CB8AC3E}">
        <p14:creationId xmlns:p14="http://schemas.microsoft.com/office/powerpoint/2010/main" val="3628247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727C1-1DDC-34FA-2A9A-B10CA62C6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C30B8-2300-7498-8AB6-3B3E286A4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161BE-D5DA-1CD7-2661-B3250BCC13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3A9259-759F-FBC0-943E-75DAB2844D25}"/>
              </a:ext>
            </a:extLst>
          </p:cNvPr>
          <p:cNvSpPr>
            <a:spLocks noGrp="1"/>
          </p:cNvSpPr>
          <p:nvPr>
            <p:ph type="sldNum" sz="quarter" idx="5"/>
          </p:nvPr>
        </p:nvSpPr>
        <p:spPr/>
        <p:txBody>
          <a:bodyPr/>
          <a:lstStyle/>
          <a:p>
            <a:fld id="{FCBDACA8-45AF-461A-9F93-73E959B08D0A}" type="slidenum">
              <a:rPr lang="en-US" smtClean="0"/>
              <a:t>43</a:t>
            </a:fld>
            <a:endParaRPr lang="en-US"/>
          </a:p>
        </p:txBody>
      </p:sp>
    </p:spTree>
    <p:extLst>
      <p:ext uri="{BB962C8B-B14F-4D97-AF65-F5344CB8AC3E}">
        <p14:creationId xmlns:p14="http://schemas.microsoft.com/office/powerpoint/2010/main" val="1252751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FEE02-103F-77F5-6712-68BE867D0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95588-8561-2F7D-2EA1-D4E0F8435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242F5-EBD9-B0DB-7E23-03176EDB24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A38E46-178F-3E6F-6426-7C984C3369B5}"/>
              </a:ext>
            </a:extLst>
          </p:cNvPr>
          <p:cNvSpPr>
            <a:spLocks noGrp="1"/>
          </p:cNvSpPr>
          <p:nvPr>
            <p:ph type="sldNum" sz="quarter" idx="5"/>
          </p:nvPr>
        </p:nvSpPr>
        <p:spPr/>
        <p:txBody>
          <a:bodyPr/>
          <a:lstStyle/>
          <a:p>
            <a:fld id="{FCBDACA8-45AF-461A-9F93-73E959B08D0A}" type="slidenum">
              <a:rPr lang="en-US" smtClean="0"/>
              <a:t>44</a:t>
            </a:fld>
            <a:endParaRPr lang="en-US"/>
          </a:p>
        </p:txBody>
      </p:sp>
    </p:spTree>
    <p:extLst>
      <p:ext uri="{BB962C8B-B14F-4D97-AF65-F5344CB8AC3E}">
        <p14:creationId xmlns:p14="http://schemas.microsoft.com/office/powerpoint/2010/main" val="1398639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D3EC8-B50E-194A-EFAD-760D37F42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317E6-6151-F9BF-5005-1004DA532E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B9A08-D811-9809-8FA3-39058C8272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5F9EAC-7688-6F13-6820-8106EC6C2BF8}"/>
              </a:ext>
            </a:extLst>
          </p:cNvPr>
          <p:cNvSpPr>
            <a:spLocks noGrp="1"/>
          </p:cNvSpPr>
          <p:nvPr>
            <p:ph type="sldNum" sz="quarter" idx="5"/>
          </p:nvPr>
        </p:nvSpPr>
        <p:spPr/>
        <p:txBody>
          <a:bodyPr/>
          <a:lstStyle/>
          <a:p>
            <a:fld id="{FCBDACA8-45AF-461A-9F93-73E959B08D0A}" type="slidenum">
              <a:rPr lang="en-US" smtClean="0"/>
              <a:t>45</a:t>
            </a:fld>
            <a:endParaRPr lang="en-US"/>
          </a:p>
        </p:txBody>
      </p:sp>
    </p:spTree>
    <p:extLst>
      <p:ext uri="{BB962C8B-B14F-4D97-AF65-F5344CB8AC3E}">
        <p14:creationId xmlns:p14="http://schemas.microsoft.com/office/powerpoint/2010/main" val="145872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46</a:t>
            </a:fld>
            <a:endParaRPr lang="en-US"/>
          </a:p>
        </p:txBody>
      </p:sp>
    </p:spTree>
    <p:extLst>
      <p:ext uri="{BB962C8B-B14F-4D97-AF65-F5344CB8AC3E}">
        <p14:creationId xmlns:p14="http://schemas.microsoft.com/office/powerpoint/2010/main" val="3364392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3AC54-CEF6-1343-45B9-A27733EEA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6A7ED5-8780-956E-55DB-A484BB7EC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0DE4DB-A8E6-3338-8B1F-9E0EF9E681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8C7AF5-A76A-4327-2AC4-FA24238057F3}"/>
              </a:ext>
            </a:extLst>
          </p:cNvPr>
          <p:cNvSpPr>
            <a:spLocks noGrp="1"/>
          </p:cNvSpPr>
          <p:nvPr>
            <p:ph type="sldNum" sz="quarter" idx="5"/>
          </p:nvPr>
        </p:nvSpPr>
        <p:spPr/>
        <p:txBody>
          <a:bodyPr/>
          <a:lstStyle/>
          <a:p>
            <a:fld id="{FCBDACA8-45AF-461A-9F93-73E959B08D0A}" type="slidenum">
              <a:rPr lang="en-US" smtClean="0"/>
              <a:t>48</a:t>
            </a:fld>
            <a:endParaRPr lang="en-US"/>
          </a:p>
        </p:txBody>
      </p:sp>
    </p:spTree>
    <p:extLst>
      <p:ext uri="{BB962C8B-B14F-4D97-AF65-F5344CB8AC3E}">
        <p14:creationId xmlns:p14="http://schemas.microsoft.com/office/powerpoint/2010/main" val="985822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14C68-9FD5-6D67-ED1F-26C738925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10D12-4E22-A05A-2C27-F5586AA55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19DFF-8A45-F2C3-856F-8AA8D574F9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390D7A-11DA-4BB1-FCD0-6E666CE50D2F}"/>
              </a:ext>
            </a:extLst>
          </p:cNvPr>
          <p:cNvSpPr>
            <a:spLocks noGrp="1"/>
          </p:cNvSpPr>
          <p:nvPr>
            <p:ph type="sldNum" sz="quarter" idx="5"/>
          </p:nvPr>
        </p:nvSpPr>
        <p:spPr/>
        <p:txBody>
          <a:bodyPr/>
          <a:lstStyle/>
          <a:p>
            <a:fld id="{FCBDACA8-45AF-461A-9F93-73E959B08D0A}" type="slidenum">
              <a:rPr lang="en-US" smtClean="0"/>
              <a:t>49</a:t>
            </a:fld>
            <a:endParaRPr lang="en-US"/>
          </a:p>
        </p:txBody>
      </p:sp>
    </p:spTree>
    <p:extLst>
      <p:ext uri="{BB962C8B-B14F-4D97-AF65-F5344CB8AC3E}">
        <p14:creationId xmlns:p14="http://schemas.microsoft.com/office/powerpoint/2010/main" val="806896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6DE1B-6A17-9309-7EFA-65CDBF56F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CB0E1-6A49-EA4E-1982-6368B91D1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BCC1C-410B-8197-6CD3-4B2EC95AAF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CC3052-87C0-403D-D032-9F601AB66A09}"/>
              </a:ext>
            </a:extLst>
          </p:cNvPr>
          <p:cNvSpPr>
            <a:spLocks noGrp="1"/>
          </p:cNvSpPr>
          <p:nvPr>
            <p:ph type="sldNum" sz="quarter" idx="5"/>
          </p:nvPr>
        </p:nvSpPr>
        <p:spPr/>
        <p:txBody>
          <a:bodyPr/>
          <a:lstStyle/>
          <a:p>
            <a:fld id="{FCBDACA8-45AF-461A-9F93-73E959B08D0A}" type="slidenum">
              <a:rPr lang="en-US" smtClean="0"/>
              <a:t>50</a:t>
            </a:fld>
            <a:endParaRPr lang="en-US"/>
          </a:p>
        </p:txBody>
      </p:sp>
    </p:spTree>
    <p:extLst>
      <p:ext uri="{BB962C8B-B14F-4D97-AF65-F5344CB8AC3E}">
        <p14:creationId xmlns:p14="http://schemas.microsoft.com/office/powerpoint/2010/main" val="1222403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32961-DC01-C518-F6A1-E398F1C79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F919B-3A52-C3F8-A30F-8440AEB18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E6E0D-606A-317A-39F5-5D160540BB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43D15F-A101-3878-CD3E-9D256B6F5916}"/>
              </a:ext>
            </a:extLst>
          </p:cNvPr>
          <p:cNvSpPr>
            <a:spLocks noGrp="1"/>
          </p:cNvSpPr>
          <p:nvPr>
            <p:ph type="sldNum" sz="quarter" idx="5"/>
          </p:nvPr>
        </p:nvSpPr>
        <p:spPr/>
        <p:txBody>
          <a:bodyPr/>
          <a:lstStyle/>
          <a:p>
            <a:fld id="{FCBDACA8-45AF-461A-9F93-73E959B08D0A}" type="slidenum">
              <a:rPr lang="en-US" smtClean="0"/>
              <a:t>54</a:t>
            </a:fld>
            <a:endParaRPr lang="en-US"/>
          </a:p>
        </p:txBody>
      </p:sp>
    </p:spTree>
    <p:extLst>
      <p:ext uri="{BB962C8B-B14F-4D97-AF65-F5344CB8AC3E}">
        <p14:creationId xmlns:p14="http://schemas.microsoft.com/office/powerpoint/2010/main" val="1418230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0F826-5CD9-A9C1-1F27-7F5BF92D5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59051-5B99-47FB-C0F2-241D6C5F6A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27C19-C0A5-827A-691D-21CB44DF6E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F4A822-9A71-0807-4A17-B97333FBC545}"/>
              </a:ext>
            </a:extLst>
          </p:cNvPr>
          <p:cNvSpPr>
            <a:spLocks noGrp="1"/>
          </p:cNvSpPr>
          <p:nvPr>
            <p:ph type="sldNum" sz="quarter" idx="5"/>
          </p:nvPr>
        </p:nvSpPr>
        <p:spPr/>
        <p:txBody>
          <a:bodyPr/>
          <a:lstStyle/>
          <a:p>
            <a:fld id="{FCBDACA8-45AF-461A-9F93-73E959B08D0A}" type="slidenum">
              <a:rPr lang="en-US" smtClean="0"/>
              <a:t>55</a:t>
            </a:fld>
            <a:endParaRPr lang="en-US"/>
          </a:p>
        </p:txBody>
      </p:sp>
    </p:spTree>
    <p:extLst>
      <p:ext uri="{BB962C8B-B14F-4D97-AF65-F5344CB8AC3E}">
        <p14:creationId xmlns:p14="http://schemas.microsoft.com/office/powerpoint/2010/main" val="500754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CCB78-772A-F72C-4D40-2E6AC2834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9E49D-5F57-436E-017D-AEAA90268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8883C-2C0E-582E-317A-E9EB18EA67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DFCAF5-2EBA-7617-C0FF-ED7D46EC0437}"/>
              </a:ext>
            </a:extLst>
          </p:cNvPr>
          <p:cNvSpPr>
            <a:spLocks noGrp="1"/>
          </p:cNvSpPr>
          <p:nvPr>
            <p:ph type="sldNum" sz="quarter" idx="5"/>
          </p:nvPr>
        </p:nvSpPr>
        <p:spPr/>
        <p:txBody>
          <a:bodyPr/>
          <a:lstStyle/>
          <a:p>
            <a:fld id="{FCBDACA8-45AF-461A-9F93-73E959B08D0A}" type="slidenum">
              <a:rPr lang="en-US" smtClean="0"/>
              <a:t>56</a:t>
            </a:fld>
            <a:endParaRPr lang="en-US"/>
          </a:p>
        </p:txBody>
      </p:sp>
    </p:spTree>
    <p:extLst>
      <p:ext uri="{BB962C8B-B14F-4D97-AF65-F5344CB8AC3E}">
        <p14:creationId xmlns:p14="http://schemas.microsoft.com/office/powerpoint/2010/main" val="376592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5AB43-8BC5-02B4-3AFB-2BCF3D951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E0F3C-2104-5957-5F6D-BBD301709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B3100-1915-5CCC-C302-060B1735DB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515A9B-D8DF-20FE-DBC6-0F802855485A}"/>
              </a:ext>
            </a:extLst>
          </p:cNvPr>
          <p:cNvSpPr>
            <a:spLocks noGrp="1"/>
          </p:cNvSpPr>
          <p:nvPr>
            <p:ph type="sldNum" sz="quarter" idx="5"/>
          </p:nvPr>
        </p:nvSpPr>
        <p:spPr/>
        <p:txBody>
          <a:bodyPr/>
          <a:lstStyle/>
          <a:p>
            <a:fld id="{FCBDACA8-45AF-461A-9F93-73E959B08D0A}" type="slidenum">
              <a:rPr lang="en-US" smtClean="0"/>
              <a:t>58</a:t>
            </a:fld>
            <a:endParaRPr lang="en-US"/>
          </a:p>
        </p:txBody>
      </p:sp>
    </p:spTree>
    <p:extLst>
      <p:ext uri="{BB962C8B-B14F-4D97-AF65-F5344CB8AC3E}">
        <p14:creationId xmlns:p14="http://schemas.microsoft.com/office/powerpoint/2010/main" val="1122473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43F73-4548-FE9B-3739-18FB60E23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593F4-254E-301E-86A4-6B3790B7F0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1F054-A126-F874-475B-30038CAB1D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34465B-7821-CB43-AE55-01132F0089C0}"/>
              </a:ext>
            </a:extLst>
          </p:cNvPr>
          <p:cNvSpPr>
            <a:spLocks noGrp="1"/>
          </p:cNvSpPr>
          <p:nvPr>
            <p:ph type="sldNum" sz="quarter" idx="5"/>
          </p:nvPr>
        </p:nvSpPr>
        <p:spPr/>
        <p:txBody>
          <a:bodyPr/>
          <a:lstStyle/>
          <a:p>
            <a:fld id="{FCBDACA8-45AF-461A-9F93-73E959B08D0A}" type="slidenum">
              <a:rPr lang="en-US" smtClean="0"/>
              <a:t>59</a:t>
            </a:fld>
            <a:endParaRPr lang="en-US"/>
          </a:p>
        </p:txBody>
      </p:sp>
    </p:spTree>
    <p:extLst>
      <p:ext uri="{BB962C8B-B14F-4D97-AF65-F5344CB8AC3E}">
        <p14:creationId xmlns:p14="http://schemas.microsoft.com/office/powerpoint/2010/main" val="85272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4</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BD1A8-BE69-FA69-3BDC-B395C6B02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87718-71C4-A5EC-B16B-B3E09BADB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6692BE-E8A9-B3C2-17C2-835CF53F74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A987F6-5718-BF95-51F8-F8A552495F9A}"/>
              </a:ext>
            </a:extLst>
          </p:cNvPr>
          <p:cNvSpPr>
            <a:spLocks noGrp="1"/>
          </p:cNvSpPr>
          <p:nvPr>
            <p:ph type="sldNum" sz="quarter" idx="5"/>
          </p:nvPr>
        </p:nvSpPr>
        <p:spPr/>
        <p:txBody>
          <a:bodyPr/>
          <a:lstStyle/>
          <a:p>
            <a:fld id="{FCBDACA8-45AF-461A-9F93-73E959B08D0A}" type="slidenum">
              <a:rPr lang="en-US" smtClean="0"/>
              <a:t>60</a:t>
            </a:fld>
            <a:endParaRPr lang="en-US"/>
          </a:p>
        </p:txBody>
      </p:sp>
    </p:spTree>
    <p:extLst>
      <p:ext uri="{BB962C8B-B14F-4D97-AF65-F5344CB8AC3E}">
        <p14:creationId xmlns:p14="http://schemas.microsoft.com/office/powerpoint/2010/main" val="344959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Frame: video show what the 6-step looks like from start to finish. You might consider sharing this illustration with your PLC ,grade-level team, or with full faculty and staff</a:t>
            </a:r>
          </a:p>
        </p:txBody>
      </p:sp>
      <p:sp>
        <p:nvSpPr>
          <p:cNvPr id="4" name="Slide Number Placeholder 3"/>
          <p:cNvSpPr>
            <a:spLocks noGrp="1"/>
          </p:cNvSpPr>
          <p:nvPr>
            <p:ph type="sldNum" sz="quarter" idx="5"/>
          </p:nvPr>
        </p:nvSpPr>
        <p:spPr/>
        <p:txBody>
          <a:bodyPr/>
          <a:lstStyle/>
          <a:p>
            <a:fld id="{58D11C9F-81FA-4052-9B37-1EF4A4EF7E85}" type="slidenum">
              <a:rPr lang="en-US" smtClean="0"/>
              <a:t>63</a:t>
            </a:fld>
            <a:endParaRPr lang="en-US"/>
          </a:p>
        </p:txBody>
      </p:sp>
    </p:spTree>
    <p:extLst>
      <p:ext uri="{BB962C8B-B14F-4D97-AF65-F5344CB8AC3E}">
        <p14:creationId xmlns:p14="http://schemas.microsoft.com/office/powerpoint/2010/main" val="2991217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C9F4-6183-6484-F94D-6263ED2E461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9DEDB95-E2A2-1FB0-966A-0D566401A4CE}"/>
              </a:ext>
            </a:extLst>
          </p:cNvPr>
          <p:cNvSpPr>
            <a:spLocks noGrp="1" noChangeArrowheads="1"/>
          </p:cNvSpPr>
          <p:nvPr>
            <p:ph type="sldNum" sz="quarter" idx="5"/>
          </p:nvPr>
        </p:nvSpPr>
        <p:spPr>
          <a:ln/>
        </p:spPr>
        <p:txBody>
          <a:bodyPr/>
          <a:lstStyle/>
          <a:p>
            <a:fld id="{DC75AA24-DACC-4E88-AC38-A5808338F778}" type="slidenum">
              <a:rPr lang="en-US"/>
              <a:pPr/>
              <a:t>64</a:t>
            </a:fld>
            <a:endParaRPr lang="en-US"/>
          </a:p>
        </p:txBody>
      </p:sp>
      <p:sp>
        <p:nvSpPr>
          <p:cNvPr id="8194" name="Rectangle 2">
            <a:extLst>
              <a:ext uri="{FF2B5EF4-FFF2-40B4-BE49-F238E27FC236}">
                <a16:creationId xmlns:a16="http://schemas.microsoft.com/office/drawing/2014/main" id="{917FE5BD-B58E-1EE2-7DBF-96AFD15626CE}"/>
              </a:ext>
            </a:extLst>
          </p:cNvPr>
          <p:cNvSpPr>
            <a:spLocks noGrp="1" noRot="1" noChangeAspect="1" noChangeArrowheads="1" noTextEdit="1"/>
          </p:cNvSpPr>
          <p:nvPr>
            <p:ph type="sldImg"/>
          </p:nvPr>
        </p:nvSpPr>
        <p:spPr>
          <a:xfrm>
            <a:off x="685800" y="1143000"/>
            <a:ext cx="5486400" cy="3086100"/>
          </a:xfrm>
          <a:ln/>
        </p:spPr>
      </p:sp>
      <p:sp>
        <p:nvSpPr>
          <p:cNvPr id="8195" name="Rectangle 3">
            <a:extLst>
              <a:ext uri="{FF2B5EF4-FFF2-40B4-BE49-F238E27FC236}">
                <a16:creationId xmlns:a16="http://schemas.microsoft.com/office/drawing/2014/main" id="{77BFB51E-B49A-B0BA-3959-4505853C5250}"/>
              </a:ext>
            </a:extLst>
          </p:cNvPr>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3538097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Tier 1 is not always going to be enough. Tier 2 supports such as behavior contracts or social skills might be needed. The Secondary (Tier 2) Intervention Grids in your Ci3T Implementation Manual highlight the Tier 2 interventions offered at your school. Use the grids alongside screening data to connect students with Tier 2 intervention.</a:t>
            </a:r>
          </a:p>
        </p:txBody>
      </p:sp>
      <p:sp>
        <p:nvSpPr>
          <p:cNvPr id="4" name="Slide Number Placeholder 3"/>
          <p:cNvSpPr>
            <a:spLocks noGrp="1"/>
          </p:cNvSpPr>
          <p:nvPr>
            <p:ph type="sldNum" sz="quarter" idx="5"/>
          </p:nvPr>
        </p:nvSpPr>
        <p:spPr/>
        <p:txBody>
          <a:bodyPr/>
          <a:lstStyle/>
          <a:p>
            <a:fld id="{FCBDACA8-45AF-461A-9F93-73E959B08D0A}" type="slidenum">
              <a:rPr lang="en-US" smtClean="0"/>
              <a:t>67</a:t>
            </a:fld>
            <a:endParaRPr lang="en-US"/>
          </a:p>
        </p:txBody>
      </p:sp>
    </p:spTree>
    <p:extLst>
      <p:ext uri="{BB962C8B-B14F-4D97-AF65-F5344CB8AC3E}">
        <p14:creationId xmlns:p14="http://schemas.microsoft.com/office/powerpoint/2010/main" val="267635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students with exceptionally challenging behaviors, Tier 3 supports such as an individualized de-escalation plan may be needed.</a:t>
            </a:r>
          </a:p>
        </p:txBody>
      </p:sp>
      <p:sp>
        <p:nvSpPr>
          <p:cNvPr id="4" name="Slide Number Placeholder 3"/>
          <p:cNvSpPr>
            <a:spLocks noGrp="1"/>
          </p:cNvSpPr>
          <p:nvPr>
            <p:ph type="sldNum" sz="quarter" idx="5"/>
          </p:nvPr>
        </p:nvSpPr>
        <p:spPr/>
        <p:txBody>
          <a:bodyPr/>
          <a:lstStyle/>
          <a:p>
            <a:fld id="{FCBDACA8-45AF-461A-9F93-73E959B08D0A}" type="slidenum">
              <a:rPr lang="en-US" smtClean="0"/>
              <a:t>69</a:t>
            </a:fld>
            <a:endParaRPr lang="en-US"/>
          </a:p>
        </p:txBody>
      </p:sp>
    </p:spTree>
    <p:extLst>
      <p:ext uri="{BB962C8B-B14F-4D97-AF65-F5344CB8AC3E}">
        <p14:creationId xmlns:p14="http://schemas.microsoft.com/office/powerpoint/2010/main" val="310773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fld id="{58D11C9F-81FA-4052-9B37-1EF4A4EF7E85}" type="slidenum">
              <a:rPr lang="en-US" smtClean="0"/>
              <a:t>74</a:t>
            </a:fld>
            <a:endParaRPr lang="en-US"/>
          </a:p>
        </p:txBody>
      </p:sp>
    </p:spTree>
    <p:extLst>
      <p:ext uri="{BB962C8B-B14F-4D97-AF65-F5344CB8AC3E}">
        <p14:creationId xmlns:p14="http://schemas.microsoft.com/office/powerpoint/2010/main" val="3876161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75</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module:</a:t>
            </a:r>
          </a:p>
          <a:p>
            <a:r>
              <a:rPr lang="en-US"/>
              <a:t> </a:t>
            </a:r>
            <a:r>
              <a:rPr lang="en-US" sz="1200" b="0" i="0" kern="1200">
                <a:solidFill>
                  <a:schemeClr val="tx1"/>
                </a:solidFill>
                <a:effectLst/>
                <a:latin typeface="+mn-lt"/>
                <a:ea typeface="+mn-ea"/>
                <a:cs typeface="+mn-cs"/>
              </a:rPr>
              <a:t>Each Ci3T Implementation Manual features proactive and reactive components to set the stage for positive, productive environments and enable faculty and staff be prepared to respond effectively when challenges arise.</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Reactive approaches are instructional and respectful, providing an opportunity to empower teachers with the specific tools to navigate day-to-day challenges and model for students how to handle conflict.</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Ci3T models prioritize building healthy teacher-student relationships.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17</a:t>
            </a:fld>
            <a:endParaRPr lang="en-US"/>
          </a:p>
        </p:txBody>
      </p:sp>
    </p:spTree>
    <p:extLst>
      <p:ext uri="{BB962C8B-B14F-4D97-AF65-F5344CB8AC3E}">
        <p14:creationId xmlns:p14="http://schemas.microsoft.com/office/powerpoint/2010/main" val="646643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23</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10-min timer</a:t>
            </a:r>
          </a:p>
        </p:txBody>
      </p:sp>
    </p:spTree>
    <p:extLst>
      <p:ext uri="{BB962C8B-B14F-4D97-AF65-F5344CB8AC3E}">
        <p14:creationId xmlns:p14="http://schemas.microsoft.com/office/powerpoint/2010/main" val="2113489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4.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sv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90.png"/><Relationship Id="rId7" Type="http://schemas.openxmlformats.org/officeDocument/2006/relationships/image" Target="../media/image81.sv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NUVC7MuKooU?feature=oembed" TargetMode="External"/><Relationship Id="rId4" Type="http://schemas.openxmlformats.org/officeDocument/2006/relationships/image" Target="../media/image94.jpeg"/></Relationships>
</file>

<file path=ppt/slides/_rels/slide64.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62.jpeg"/><Relationship Id="rId18" Type="http://schemas.openxmlformats.org/officeDocument/2006/relationships/image" Target="../media/image67.jpeg"/><Relationship Id="rId3" Type="http://schemas.openxmlformats.org/officeDocument/2006/relationships/image" Target="../media/image95.png"/><Relationship Id="rId21" Type="http://schemas.openxmlformats.org/officeDocument/2006/relationships/image" Target="../media/image70.jpeg"/><Relationship Id="rId7" Type="http://schemas.openxmlformats.org/officeDocument/2006/relationships/image" Target="../media/image98.jpe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notesSlide" Target="../notesSlides/notesSlide32.xml"/><Relationship Id="rId16" Type="http://schemas.openxmlformats.org/officeDocument/2006/relationships/image" Target="../media/image65.jpeg"/><Relationship Id="rId20"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60.jpeg"/><Relationship Id="rId5" Type="http://schemas.openxmlformats.org/officeDocument/2006/relationships/image" Target="../media/image52.png"/><Relationship Id="rId15" Type="http://schemas.openxmlformats.org/officeDocument/2006/relationships/image" Target="../media/image64.jpeg"/><Relationship Id="rId10" Type="http://schemas.openxmlformats.org/officeDocument/2006/relationships/image" Target="../media/image101.jpeg"/><Relationship Id="rId19" Type="http://schemas.openxmlformats.org/officeDocument/2006/relationships/image" Target="../media/image68.jpeg"/><Relationship Id="rId4" Type="http://schemas.openxmlformats.org/officeDocument/2006/relationships/image" Target="../media/image96.png"/><Relationship Id="rId9" Type="http://schemas.openxmlformats.org/officeDocument/2006/relationships/image" Target="../media/image100.jpeg"/><Relationship Id="rId14" Type="http://schemas.openxmlformats.org/officeDocument/2006/relationships/image" Target="../media/image63.jpeg"/><Relationship Id="rId22" Type="http://schemas.openxmlformats.org/officeDocument/2006/relationships/image" Target="../media/image7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hyperlink" Target="https://www.ci3t.org/measures" TargetMode="External"/><Relationship Id="rId4" Type="http://schemas.openxmlformats.org/officeDocument/2006/relationships/image" Target="../media/image33.png"/></Relationships>
</file>

<file path=ppt/slides/_rels/slide7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A74C436-694B-AD4B-AFE2-7598E61AD5C6}"/>
              </a:ext>
            </a:extLst>
          </p:cNvPr>
          <p:cNvSpPr>
            <a:spLocks noGrp="1"/>
          </p:cNvSpPr>
          <p:nvPr>
            <p:ph type="ctrTitle"/>
          </p:nvPr>
        </p:nvSpPr>
        <p:spPr>
          <a:xfrm>
            <a:off x="375138" y="-19686"/>
            <a:ext cx="11816862" cy="2387600"/>
          </a:xfrm>
        </p:spPr>
        <p:txBody>
          <a:bodyPr>
            <a:noAutofit/>
          </a:bodyPr>
          <a:lstStyle/>
          <a:p>
            <a:r>
              <a:rPr lang="en-US" sz="4800"/>
              <a:t>A 6-Step Instructional Approach for Responding to Challenging Behavior: </a:t>
            </a:r>
            <a:br>
              <a:rPr lang="en-US" sz="4800"/>
            </a:br>
            <a:r>
              <a:rPr lang="en-US" sz="4800"/>
              <a:t>A Tier 1 Practice</a:t>
            </a:r>
            <a:endParaRPr lang="en-US" sz="4800" b="0"/>
          </a:p>
        </p:txBody>
      </p:sp>
      <p:sp>
        <p:nvSpPr>
          <p:cNvPr id="2" name="Subtitle">
            <a:extLst>
              <a:ext uri="{FF2B5EF4-FFF2-40B4-BE49-F238E27FC236}">
                <a16:creationId xmlns:a16="http://schemas.microsoft.com/office/drawing/2014/main" id="{058A730A-A5F9-E499-9601-94606EEA7B39}"/>
              </a:ext>
            </a:extLst>
          </p:cNvPr>
          <p:cNvSpPr>
            <a:spLocks noGrp="1"/>
          </p:cNvSpPr>
          <p:nvPr>
            <p:ph type="subTitle" idx="1"/>
          </p:nvPr>
        </p:nvSpPr>
        <p:spPr>
          <a:xfrm>
            <a:off x="797560" y="2266845"/>
            <a:ext cx="10515600" cy="1655762"/>
          </a:xfrm>
        </p:spPr>
        <p:txBody>
          <a:bodyPr vert="horz" lIns="91440" tIns="45720" rIns="91440" bIns="45720" rtlCol="0" anchor="t">
            <a:normAutofit/>
          </a:bodyPr>
          <a:lstStyle/>
          <a:p>
            <a:r>
              <a:rPr lang="en-US" sz="4000"/>
              <a:t>EMPOWER+ Session 5</a:t>
            </a:r>
            <a:endParaRPr lang="en-US"/>
          </a:p>
        </p:txBody>
      </p:sp>
      <p:sp>
        <p:nvSpPr>
          <p:cNvPr id="3" name="Textbox">
            <a:extLst>
              <a:ext uri="{FF2B5EF4-FFF2-40B4-BE49-F238E27FC236}">
                <a16:creationId xmlns:a16="http://schemas.microsoft.com/office/drawing/2014/main" id="{C40598F7-0D95-F884-AF3F-713BFCB41936}"/>
              </a:ext>
            </a:extLst>
          </p:cNvPr>
          <p:cNvSpPr/>
          <p:nvPr/>
        </p:nvSpPr>
        <p:spPr>
          <a:xfrm>
            <a:off x="612389" y="3779651"/>
            <a:ext cx="6905314" cy="197939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400"/>
              <a:t>If you have not done so already, we invite you to visit </a:t>
            </a:r>
            <a:r>
              <a:rPr lang="en-US" sz="2400">
                <a:solidFill>
                  <a:schemeClr val="bg1"/>
                </a:solidFill>
                <a:hlinkClick r:id="rId3">
                  <a:extLst>
                    <a:ext uri="{A12FA001-AC4F-418D-AE19-62706E023703}">
                      <ahyp:hlinkClr xmlns:ahyp="http://schemas.microsoft.com/office/drawing/2018/hyperlinkcolor" val="tx"/>
                    </a:ext>
                  </a:extLst>
                </a:hlinkClick>
              </a:rPr>
              <a:t>ci3t.org/enhance</a:t>
            </a:r>
            <a:r>
              <a:rPr lang="en-US" sz="2400">
                <a:solidFill>
                  <a:schemeClr val="bg1"/>
                </a:solidFill>
              </a:rPr>
              <a:t> </a:t>
            </a:r>
            <a:r>
              <a:rPr lang="en-US" sz="2400"/>
              <a:t>to access modules after a one-time registration process!</a:t>
            </a:r>
          </a:p>
        </p:txBody>
      </p:sp>
      <p:grpSp>
        <p:nvGrpSpPr>
          <p:cNvPr id="7" name="Image" descr="A screenshot of the Ci3T website on the Enhancing Ci3T Modules tab with a yellow box outlining the one-time module registration process.">
            <a:extLst>
              <a:ext uri="{FF2B5EF4-FFF2-40B4-BE49-F238E27FC236}">
                <a16:creationId xmlns:a16="http://schemas.microsoft.com/office/drawing/2014/main" id="{89902216-73AA-AD37-B0A7-3252ABDBE91E}"/>
              </a:ext>
            </a:extLst>
          </p:cNvPr>
          <p:cNvGrpSpPr/>
          <p:nvPr/>
        </p:nvGrpSpPr>
        <p:grpSpPr>
          <a:xfrm>
            <a:off x="7702874" y="2982876"/>
            <a:ext cx="4014228" cy="3453403"/>
            <a:chOff x="7491663" y="2887580"/>
            <a:chExt cx="4588042" cy="3801392"/>
          </a:xfrm>
        </p:grpSpPr>
        <p:pic>
          <p:nvPicPr>
            <p:cNvPr id="5" name="Picture">
              <a:extLst>
                <a:ext uri="{FF2B5EF4-FFF2-40B4-BE49-F238E27FC236}">
                  <a16:creationId xmlns:a16="http://schemas.microsoft.com/office/drawing/2014/main" id="{F6A649AC-3540-3B9A-56FB-7048D3DC2055}"/>
                </a:ext>
              </a:extLst>
            </p:cNvPr>
            <p:cNvPicPr>
              <a:picLocks noChangeAspect="1"/>
            </p:cNvPicPr>
            <p:nvPr/>
          </p:nvPicPr>
          <p:blipFill>
            <a:blip r:embed="rId4"/>
            <a:stretch>
              <a:fillRect/>
            </a:stretch>
          </p:blipFill>
          <p:spPr>
            <a:xfrm>
              <a:off x="7622930" y="2887580"/>
              <a:ext cx="4337999" cy="3801392"/>
            </a:xfrm>
            <a:prstGeom prst="rect">
              <a:avLst/>
            </a:prstGeom>
            <a:ln>
              <a:solidFill>
                <a:schemeClr val="tx1"/>
              </a:solidFill>
            </a:ln>
          </p:spPr>
        </p:pic>
        <p:sp>
          <p:nvSpPr>
            <p:cNvPr id="6" name="Yellow Box">
              <a:extLst>
                <a:ext uri="{FF2B5EF4-FFF2-40B4-BE49-F238E27FC236}">
                  <a16:creationId xmlns:a16="http://schemas.microsoft.com/office/drawing/2014/main" id="{A81BE172-8B3B-18F9-0A50-01C3AA9BABEE}"/>
                </a:ext>
              </a:extLst>
            </p:cNvPr>
            <p:cNvSpPr/>
            <p:nvPr/>
          </p:nvSpPr>
          <p:spPr>
            <a:xfrm>
              <a:off x="7491663" y="5605316"/>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2840215"/>
          </a:xfrm>
        </p:spPr>
        <p:txBody>
          <a:bodyPr>
            <a:normAutofit lnSpcReduction="10000"/>
          </a:bodyPr>
          <a:lstStyle/>
          <a:p>
            <a:pPr marL="457200" lvl="0" indent="-457200">
              <a:buAutoNum type="arabicPeriod"/>
            </a:pPr>
            <a:r>
              <a:rPr lang="en-US" sz="2400"/>
              <a:t>Describe a 6-step instructional approach for responding to challenging behaviors</a:t>
            </a:r>
          </a:p>
          <a:p>
            <a:pPr marL="457200" lvl="0" indent="-457200">
              <a:buAutoNum type="arabicPeriod"/>
            </a:pPr>
            <a:endParaRPr lang="en-US" sz="2400"/>
          </a:p>
          <a:p>
            <a:pPr marL="342900" indent="-342900">
              <a:spcBef>
                <a:spcPts val="0"/>
              </a:spcBef>
              <a:buFont typeface="+mj-lt"/>
              <a:buAutoNum type="arabicPeriod"/>
            </a:pPr>
            <a:r>
              <a:rPr lang="en-US" sz="2400"/>
              <a:t>Identify what to do (examples), why to do it, and what not to do (non-examples) for each step </a:t>
            </a:r>
          </a:p>
          <a:p>
            <a:pPr marL="342900" indent="-342900">
              <a:spcBef>
                <a:spcPts val="0"/>
              </a:spcBef>
              <a:buFont typeface="+mj-lt"/>
              <a:buAutoNum type="arabicPeriod"/>
            </a:pPr>
            <a:endParaRPr lang="en-US" sz="2400"/>
          </a:p>
          <a:p>
            <a:pPr marL="342900" indent="-342900">
              <a:spcBef>
                <a:spcPts val="0"/>
              </a:spcBef>
              <a:buFont typeface="+mj-lt"/>
              <a:buAutoNum type="arabicPeriod"/>
            </a:pPr>
            <a:r>
              <a:rPr lang="en-US" sz="2400"/>
              <a:t>Describe potential Tier 2 and Tier 3 interventions for students needing more than Tier 1 practices</a:t>
            </a:r>
          </a:p>
          <a:p>
            <a:pPr marL="342900" indent="-342900">
              <a:spcBef>
                <a:spcPts val="0"/>
              </a:spcBef>
              <a:buFont typeface="+mj-lt"/>
              <a:buAutoNum type="arabicPeriod"/>
            </a:pPr>
            <a:endParaRPr lang="en-US" sz="2400"/>
          </a:p>
          <a:p>
            <a:pPr marL="0" marR="0" lvl="0" indent="0">
              <a:spcBef>
                <a:spcPts val="0"/>
              </a:spcBef>
              <a:spcAft>
                <a:spcPts val="0"/>
              </a:spcAft>
              <a:buNone/>
            </a:pPr>
            <a:endParaRPr lang="en-US" sz="2300">
              <a:effectLst/>
              <a:ea typeface="MS PGothic" panose="020B0600070205080204" pitchFamily="34" charset="-128"/>
              <a:cs typeface="Arial" panose="020B0604020202020204" pitchFamily="34" charset="0"/>
            </a:endParaRPr>
          </a:p>
        </p:txBody>
      </p:sp>
      <p:grpSp>
        <p:nvGrpSpPr>
          <p:cNvPr id="11" name="Group 10" descr="Table of yearlong Ci3T Implementation Series and Delivery activities with a yellow box outlining the Ci3T EMPOWER Sessions.">
            <a:extLst>
              <a:ext uri="{FF2B5EF4-FFF2-40B4-BE49-F238E27FC236}">
                <a16:creationId xmlns:a16="http://schemas.microsoft.com/office/drawing/2014/main" id="{8F408C96-A2FF-369C-EEEE-7365AA9B8290}"/>
              </a:ext>
            </a:extLst>
          </p:cNvPr>
          <p:cNvGrpSpPr/>
          <p:nvPr/>
        </p:nvGrpSpPr>
        <p:grpSpPr>
          <a:xfrm>
            <a:off x="9492205" y="4882543"/>
            <a:ext cx="2487955" cy="1743986"/>
            <a:chOff x="2683040" y="1505412"/>
            <a:chExt cx="7358991" cy="5158444"/>
          </a:xfrm>
        </p:grpSpPr>
        <p:pic>
          <p:nvPicPr>
            <p:cNvPr id="12" name="Picture" descr="A screenshot of a computer&#10;&#10;Description automatically generated">
              <a:extLst>
                <a:ext uri="{FF2B5EF4-FFF2-40B4-BE49-F238E27FC236}">
                  <a16:creationId xmlns:a16="http://schemas.microsoft.com/office/drawing/2014/main" id="{854296F4-4AB2-DAB1-FF3E-91CA3AA64383}"/>
                </a:ext>
              </a:extLst>
            </p:cNvPr>
            <p:cNvPicPr>
              <a:picLocks noChangeAspect="1"/>
            </p:cNvPicPr>
            <p:nvPr/>
          </p:nvPicPr>
          <p:blipFill rotWithShape="1">
            <a:blip r:embed="rId2"/>
            <a:srcRect t="6377"/>
            <a:stretch/>
          </p:blipFill>
          <p:spPr>
            <a:xfrm>
              <a:off x="2683040" y="1505412"/>
              <a:ext cx="7358991" cy="5158444"/>
            </a:xfrm>
            <a:prstGeom prst="rect">
              <a:avLst/>
            </a:prstGeom>
          </p:spPr>
        </p:pic>
        <p:sp>
          <p:nvSpPr>
            <p:cNvPr id="13" name="Yellow Box">
              <a:extLst>
                <a:ext uri="{FF2B5EF4-FFF2-40B4-BE49-F238E27FC236}">
                  <a16:creationId xmlns:a16="http://schemas.microsoft.com/office/drawing/2014/main" id="{F1FE11A9-8CB2-C752-BBB9-A7F56C199224}"/>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A07A-7AC9-CC47-F537-E1F2EBCE5A02}"/>
              </a:ext>
            </a:extLst>
          </p:cNvPr>
          <p:cNvSpPr>
            <a:spLocks noGrp="1"/>
          </p:cNvSpPr>
          <p:nvPr>
            <p:ph type="title"/>
          </p:nvPr>
        </p:nvSpPr>
        <p:spPr/>
        <p:txBody>
          <a:bodyPr/>
          <a:lstStyle/>
          <a:p>
            <a:r>
              <a:rPr lang="en-US" dirty="0"/>
              <a:t>TFI Version 3 Connection</a:t>
            </a:r>
          </a:p>
        </p:txBody>
      </p:sp>
      <p:sp>
        <p:nvSpPr>
          <p:cNvPr id="11" name="Content Placeholder 10">
            <a:extLst>
              <a:ext uri="{FF2B5EF4-FFF2-40B4-BE49-F238E27FC236}">
                <a16:creationId xmlns:a16="http://schemas.microsoft.com/office/drawing/2014/main" id="{2314435C-D75D-0A33-BC14-58EC5B3C3E62}"/>
              </a:ext>
            </a:extLst>
          </p:cNvPr>
          <p:cNvSpPr>
            <a:spLocks noGrp="1"/>
          </p:cNvSpPr>
          <p:nvPr>
            <p:ph idx="1"/>
          </p:nvPr>
        </p:nvSpPr>
        <p:spPr>
          <a:xfrm>
            <a:off x="1009649" y="5257150"/>
            <a:ext cx="8143875" cy="4672663"/>
          </a:xfrm>
        </p:spPr>
        <p:txBody>
          <a:bodyPr vert="horz" lIns="91440" tIns="45720" rIns="91440" bIns="45720" rtlCol="0" anchor="t">
            <a:normAutofit/>
          </a:bodyPr>
          <a:lstStyle/>
          <a:p>
            <a:r>
              <a:rPr lang="en-US" sz="1800" dirty="0">
                <a:ea typeface="+mn-lt"/>
                <a:cs typeface="+mn-lt"/>
              </a:rPr>
              <a:t>. </a:t>
            </a:r>
            <a:endParaRPr lang="en-US" dirty="0">
              <a:ea typeface="+mn-lt"/>
              <a:cs typeface="+mn-lt"/>
            </a:endParaRPr>
          </a:p>
          <a:p>
            <a:pPr marL="114300" indent="0">
              <a:buNone/>
            </a:pPr>
            <a:endParaRPr lang="en-US" sz="1800" dirty="0">
              <a:cs typeface="Arial" panose="020B0604020202020204"/>
            </a:endParaRPr>
          </a:p>
        </p:txBody>
      </p:sp>
      <p:pic>
        <p:nvPicPr>
          <p:cNvPr id="12" name="Content Placeholder 4" descr="Tiered Fidelity Inventory - Version 3 Cover">
            <a:extLst>
              <a:ext uri="{FF2B5EF4-FFF2-40B4-BE49-F238E27FC236}">
                <a16:creationId xmlns:a16="http://schemas.microsoft.com/office/drawing/2014/main" id="{B314C75F-97E3-6755-2FBC-780FC26274B9}"/>
              </a:ext>
            </a:extLst>
          </p:cNvPr>
          <p:cNvPicPr>
            <a:picLocks noChangeAspect="1"/>
          </p:cNvPicPr>
          <p:nvPr/>
        </p:nvPicPr>
        <p:blipFill>
          <a:blip r:embed="rId2"/>
          <a:stretch>
            <a:fillRect/>
          </a:stretch>
        </p:blipFill>
        <p:spPr>
          <a:xfrm>
            <a:off x="11132127" y="0"/>
            <a:ext cx="1059873" cy="1371600"/>
          </a:xfrm>
          <a:prstGeom prst="rect">
            <a:avLst/>
          </a:prstGeom>
        </p:spPr>
      </p:pic>
      <p:graphicFrame>
        <p:nvGraphicFramePr>
          <p:cNvPr id="3" name="Content Placeholder 7">
            <a:extLst>
              <a:ext uri="{FF2B5EF4-FFF2-40B4-BE49-F238E27FC236}">
                <a16:creationId xmlns:a16="http://schemas.microsoft.com/office/drawing/2014/main" id="{9FA5E1A8-1FF0-BBD6-C911-FCEDDD844851}"/>
              </a:ext>
            </a:extLst>
          </p:cNvPr>
          <p:cNvGraphicFramePr>
            <a:graphicFrameLocks/>
          </p:cNvGraphicFramePr>
          <p:nvPr>
            <p:extLst>
              <p:ext uri="{D42A27DB-BD31-4B8C-83A1-F6EECF244321}">
                <p14:modId xmlns:p14="http://schemas.microsoft.com/office/powerpoint/2010/main" val="3816179013"/>
              </p:ext>
            </p:extLst>
          </p:nvPr>
        </p:nvGraphicFramePr>
        <p:xfrm>
          <a:off x="838200" y="1825625"/>
          <a:ext cx="10515600" cy="4211320"/>
        </p:xfrm>
        <a:graphic>
          <a:graphicData uri="http://schemas.openxmlformats.org/drawingml/2006/table">
            <a:tbl>
              <a:tblPr firstRow="1" bandRow="1">
                <a:tableStyleId>{7DF18680-E054-41AD-8BC1-D1AEF772440D}</a:tableStyleId>
              </a:tblPr>
              <a:tblGrid>
                <a:gridCol w="2209800">
                  <a:extLst>
                    <a:ext uri="{9D8B030D-6E8A-4147-A177-3AD203B41FA5}">
                      <a16:colId xmlns:a16="http://schemas.microsoft.com/office/drawing/2014/main" val="3555095780"/>
                    </a:ext>
                  </a:extLst>
                </a:gridCol>
                <a:gridCol w="8305800">
                  <a:extLst>
                    <a:ext uri="{9D8B030D-6E8A-4147-A177-3AD203B41FA5}">
                      <a16:colId xmlns:a16="http://schemas.microsoft.com/office/drawing/2014/main" val="50335688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TFI Item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Description</a:t>
                      </a:r>
                    </a:p>
                  </a:txBody>
                  <a:tcPr/>
                </a:tc>
                <a:extLst>
                  <a:ext uri="{0D108BD9-81ED-4DB2-BD59-A6C34878D82A}">
                    <a16:rowId xmlns:a16="http://schemas.microsoft.com/office/drawing/2014/main" val="2683429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1.7 </a:t>
                      </a:r>
                      <a:r>
                        <a:rPr lang="en-US" sz="1600" b="1">
                          <a:ea typeface="+mn-lt"/>
                          <a:cs typeface="+mn-lt"/>
                        </a:rPr>
                        <a:t>RESPONSES TO CONTEXTUALLY INAPPROPRIATE BEHAVIOR</a:t>
                      </a:r>
                      <a:r>
                        <a:rPr lang="en-US" sz="1600">
                          <a:ea typeface="+mn-lt"/>
                          <a:cs typeface="+mn-lt"/>
                        </a:rPr>
                        <a:t> </a:t>
                      </a:r>
                      <a:endParaRPr lang="en-US" sz="1600" b="1" dirty="0">
                        <a:ea typeface="+mn-lt"/>
                        <a:cs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a typeface="+mn-lt"/>
                          <a:cs typeface="+mn-lt"/>
                        </a:rPr>
                        <a:t>Educators consistently and equitably implement a continuum of functionally- relevant, instructional, and restorative responses to contextually inappropriate behavior (e.g., response flowchart) that (a) reminds or (re) teaches expectations, as appropriate, to promote student SEB growth and wellness; (b) prioritizes student access to classroom instruction; and (c) emphasizes de-escalation and safety planning (e.g., a standard protocol for temporarily supporting students in crisis until more intensive supports can be implemented), when necessary, to reduce the need for crisis responses</a:t>
                      </a:r>
                      <a:endParaRPr lang="en-US" sz="1600" dirty="0"/>
                    </a:p>
                  </a:txBody>
                  <a:tcPr/>
                </a:tc>
                <a:extLst>
                  <a:ext uri="{0D108BD9-81ED-4DB2-BD59-A6C34878D82A}">
                    <a16:rowId xmlns:a16="http://schemas.microsoft.com/office/drawing/2014/main" val="22907741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cs typeface="Arial" panose="020B0604020202020204"/>
                        </a:rPr>
                        <a:t>2.5 </a:t>
                      </a:r>
                      <a:r>
                        <a:rPr lang="en-US" sz="1600" b="1" dirty="0">
                          <a:ea typeface="+mn-lt"/>
                          <a:cs typeface="+mn-lt"/>
                        </a:rPr>
                        <a:t>OPTIONS FOR TIER 2 INTERVENTIONS</a:t>
                      </a:r>
                      <a:r>
                        <a:rPr lang="en-US" sz="1600" dirty="0">
                          <a:cs typeface="Arial" panose="020B0604020202020204"/>
                        </a:rPr>
                        <a:t> </a:t>
                      </a:r>
                      <a:endParaRPr lang="en-US" sz="1600" dirty="0">
                        <a:ea typeface="+mn-lt"/>
                        <a:cs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a typeface="+mn-lt"/>
                          <a:cs typeface="+mn-lt"/>
                        </a:rPr>
                        <a:t>Tier 2 continuum has multiple ongoing SEB support interventions available schoolwide that meet a range of student SEB internalizing or externalizing needs and behavioral functions, are designed to support groups of students, have documented evidence of effectiveness, and provide (a) additional instruction/time for student skill development, (b) additional structure/predictability, (c) increased opportunity for feedback (e.g., daily progress report), (d) increased communication with families, and (e) include planned modifications to address a range of behavioral function, mental health needs, or academic skills. </a:t>
                      </a:r>
                      <a:r>
                        <a:rPr lang="en-US" sz="1600" dirty="0">
                          <a:cs typeface="Arial" panose="020B0604020202020204"/>
                        </a:rPr>
                        <a:t> </a:t>
                      </a:r>
                    </a:p>
                  </a:txBody>
                  <a:tcPr/>
                </a:tc>
                <a:extLst>
                  <a:ext uri="{0D108BD9-81ED-4DB2-BD59-A6C34878D82A}">
                    <a16:rowId xmlns:a16="http://schemas.microsoft.com/office/drawing/2014/main" val="214792512"/>
                  </a:ext>
                </a:extLst>
              </a:tr>
            </a:tbl>
          </a:graphicData>
        </a:graphic>
      </p:graphicFrame>
    </p:spTree>
    <p:extLst>
      <p:ext uri="{BB962C8B-B14F-4D97-AF65-F5344CB8AC3E}">
        <p14:creationId xmlns:p14="http://schemas.microsoft.com/office/powerpoint/2010/main" val="3386476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a:t>Welcome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Building Understanding of Challenging Behaviors: A-B-Cs</a:t>
            </a:r>
          </a:p>
          <a:p>
            <a:pPr marL="514350" indent="-514350">
              <a:buFont typeface="+mj-lt"/>
              <a:buAutoNum type="arabicPeriod"/>
            </a:pPr>
            <a:r>
              <a:rPr lang="en-US"/>
              <a:t>Describing a 6-step Instructional Approach for Responding to Challenging Behavior</a:t>
            </a:r>
          </a:p>
          <a:p>
            <a:pPr marL="514350" indent="-514350">
              <a:buFont typeface="+mj-lt"/>
              <a:buAutoNum type="arabicPeriod"/>
            </a:pPr>
            <a:r>
              <a:rPr lang="en-US"/>
              <a:t>Connecting Students to More Intensive Interventions</a:t>
            </a:r>
          </a:p>
          <a:p>
            <a:pPr marL="514350" indent="-514350">
              <a:buFont typeface="+mj-lt"/>
              <a:buAutoNum type="arabicPeriod"/>
            </a:pPr>
            <a:r>
              <a:rPr lang="en-US"/>
              <a:t>Wrapping Up and Moving Forward</a:t>
            </a:r>
          </a:p>
        </p:txBody>
      </p:sp>
      <p:grpSp>
        <p:nvGrpSpPr>
          <p:cNvPr id="4" name="Group 3" descr="Table of yearlong Ci3T Implementation Series and Delivery activities with a yellow box outlining the Ci3T EMPOWER Sessions.">
            <a:extLst>
              <a:ext uri="{FF2B5EF4-FFF2-40B4-BE49-F238E27FC236}">
                <a16:creationId xmlns:a16="http://schemas.microsoft.com/office/drawing/2014/main" id="{C96BD730-2F83-16B3-ED5B-1060FC11B9AC}"/>
              </a:ext>
            </a:extLst>
          </p:cNvPr>
          <p:cNvGrpSpPr/>
          <p:nvPr/>
        </p:nvGrpSpPr>
        <p:grpSpPr>
          <a:xfrm>
            <a:off x="9492205" y="4882543"/>
            <a:ext cx="2487955" cy="1743986"/>
            <a:chOff x="2683040" y="1505412"/>
            <a:chExt cx="7358991" cy="5158444"/>
          </a:xfrm>
        </p:grpSpPr>
        <p:pic>
          <p:nvPicPr>
            <p:cNvPr id="6" name="Picture" descr="A screenshot of a computer&#10;&#10;Description automatically generated">
              <a:extLst>
                <a:ext uri="{FF2B5EF4-FFF2-40B4-BE49-F238E27FC236}">
                  <a16:creationId xmlns:a16="http://schemas.microsoft.com/office/drawing/2014/main" id="{62DE014B-6874-5D1E-80F5-B4134F0C7E53}"/>
                </a:ext>
              </a:extLst>
            </p:cNvPr>
            <p:cNvPicPr>
              <a:picLocks noChangeAspect="1"/>
            </p:cNvPicPr>
            <p:nvPr/>
          </p:nvPicPr>
          <p:blipFill rotWithShape="1">
            <a:blip r:embed="rId3"/>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8245269F-699B-39ED-EDB1-368A9091711F}"/>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2">
            <a:extLst>
              <a:ext uri="{FF2B5EF4-FFF2-40B4-BE49-F238E27FC236}">
                <a16:creationId xmlns:a16="http://schemas.microsoft.com/office/drawing/2014/main" id="{45458AD8-11F1-82CF-85CB-82AAC696D642}"/>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9913319" y="230188"/>
            <a:ext cx="887328" cy="13864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35E3FC9-51FC-C463-D73E-BC5A24AE5C51}"/>
              </a:ext>
              <a:ext uri="{C183D7F6-B498-43B3-948B-1728B52AA6E4}">
                <adec:decorative xmlns:adec="http://schemas.microsoft.com/office/drawing/2017/decorative" val="1"/>
              </a:ext>
            </a:extLst>
          </p:cNvPr>
          <p:cNvPicPr>
            <a:picLocks noChangeAspect="1" noChangeArrowheads="1"/>
          </p:cNvPicPr>
          <p:nvPr/>
        </p:nvPicPr>
        <p:blipFill>
          <a:blip r:embed="rId5"/>
          <a:srcRect/>
          <a:stretch/>
        </p:blipFill>
        <p:spPr bwMode="auto">
          <a:xfrm>
            <a:off x="10910136" y="230188"/>
            <a:ext cx="887328" cy="13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318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sz="4000"/>
              <a:t>Accessing Professional Learning Materials</a:t>
            </a:r>
          </a:p>
        </p:txBody>
      </p:sp>
      <p:sp>
        <p:nvSpPr>
          <p:cNvPr id="7" name="Textbox">
            <a:extLst>
              <a:ext uri="{FF2B5EF4-FFF2-40B4-BE49-F238E27FC236}">
                <a16:creationId xmlns:a16="http://schemas.microsoft.com/office/drawing/2014/main" id="{11924B91-7965-4A44-9D61-7C7524088403}"/>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511BE24F-4000-6202-2DBF-09322D6C13DF}"/>
              </a:ext>
            </a:extLst>
          </p:cNvPr>
          <p:cNvPicPr>
            <a:picLocks noChangeAspect="1"/>
          </p:cNvPicPr>
          <p:nvPr/>
        </p:nvPicPr>
        <p:blipFill rotWithShape="1">
          <a:blip r:embed="rId2"/>
          <a:srcRect t="648" b="648"/>
          <a:stretch>
            <a:fillRect/>
          </a:stretch>
        </p:blipFill>
        <p:spPr>
          <a:xfrm>
            <a:off x="930205" y="2055332"/>
            <a:ext cx="5165795" cy="3751552"/>
          </a:xfrm>
          <a:prstGeom prst="rect">
            <a:avLst/>
          </a:prstGeom>
          <a:solidFill>
            <a:schemeClr val="tx1"/>
          </a:solidFill>
          <a:ln>
            <a:noFill/>
          </a:ln>
        </p:spPr>
      </p:pic>
      <p:grpSp>
        <p:nvGrpSpPr>
          <p:cNvPr id="3" name="Picture 2" descr="Screenshot of ci3t.org professional learning tab materials with a yellow box outlining the session A 6-Step Instructional Approach for Responding to Challenging Behavior: A Tier 1 Practice">
            <a:extLst>
              <a:ext uri="{FF2B5EF4-FFF2-40B4-BE49-F238E27FC236}">
                <a16:creationId xmlns:a16="http://schemas.microsoft.com/office/drawing/2014/main" id="{B2AB8B3D-2855-921F-9668-FDA4C9E74D31}"/>
              </a:ext>
            </a:extLst>
          </p:cNvPr>
          <p:cNvGrpSpPr/>
          <p:nvPr/>
        </p:nvGrpSpPr>
        <p:grpSpPr>
          <a:xfrm>
            <a:off x="6372135" y="1498532"/>
            <a:ext cx="4476307" cy="4741324"/>
            <a:chOff x="6372135" y="1498532"/>
            <a:chExt cx="4476307" cy="4741324"/>
          </a:xfrm>
        </p:grpSpPr>
        <p:pic>
          <p:nvPicPr>
            <p:cNvPr id="13" name="Picture 2">
              <a:extLst>
                <a:ext uri="{FF2B5EF4-FFF2-40B4-BE49-F238E27FC236}">
                  <a16:creationId xmlns:a16="http://schemas.microsoft.com/office/drawing/2014/main" id="{04F7DAD9-3066-562B-F8D9-EDE6DE42224F}"/>
                </a:ext>
              </a:extLst>
            </p:cNvPr>
            <p:cNvPicPr>
              <a:picLocks noChangeAspect="1"/>
            </p:cNvPicPr>
            <p:nvPr/>
          </p:nvPicPr>
          <p:blipFill rotWithShape="1">
            <a:blip r:embed="rId3"/>
            <a:srcRect/>
            <a:stretch/>
          </p:blipFill>
          <p:spPr>
            <a:xfrm>
              <a:off x="6470750" y="1498532"/>
              <a:ext cx="4279078" cy="4741324"/>
            </a:xfrm>
            <a:prstGeom prst="rect">
              <a:avLst/>
            </a:prstGeom>
            <a:solidFill>
              <a:schemeClr val="tx1"/>
            </a:solidFill>
            <a:ln>
              <a:solidFill>
                <a:schemeClr val="tx1"/>
              </a:solidFill>
            </a:ln>
          </p:spPr>
        </p:pic>
        <p:sp>
          <p:nvSpPr>
            <p:cNvPr id="5" name="Yellow Box">
              <a:extLst>
                <a:ext uri="{FF2B5EF4-FFF2-40B4-BE49-F238E27FC236}">
                  <a16:creationId xmlns:a16="http://schemas.microsoft.com/office/drawing/2014/main" id="{73A55D14-9AB7-E2BC-EE89-568BADB58741}"/>
                </a:ext>
              </a:extLst>
            </p:cNvPr>
            <p:cNvSpPr/>
            <p:nvPr/>
          </p:nvSpPr>
          <p:spPr>
            <a:xfrm>
              <a:off x="6372135" y="4938530"/>
              <a:ext cx="4476307" cy="42093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46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02D4-D3A4-68F6-3E98-252B22A32C10}"/>
              </a:ext>
            </a:extLst>
          </p:cNvPr>
          <p:cNvSpPr>
            <a:spLocks noGrp="1"/>
          </p:cNvSpPr>
          <p:nvPr>
            <p:ph type="title"/>
          </p:nvPr>
        </p:nvSpPr>
        <p:spPr/>
        <p:txBody>
          <a:bodyPr>
            <a:normAutofit/>
          </a:bodyPr>
          <a:lstStyle/>
          <a:p>
            <a:r>
              <a:rPr lang="en-US"/>
              <a:t>Building Understanding of Challenging Behaviors: </a:t>
            </a:r>
            <a:br>
              <a:rPr lang="en-US"/>
            </a:br>
            <a:r>
              <a:rPr lang="en-US"/>
              <a:t>A-B-Cs</a:t>
            </a:r>
          </a:p>
        </p:txBody>
      </p:sp>
    </p:spTree>
    <p:extLst>
      <p:ext uri="{BB962C8B-B14F-4D97-AF65-F5344CB8AC3E}">
        <p14:creationId xmlns:p14="http://schemas.microsoft.com/office/powerpoint/2010/main" val="970266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13285-E394-F9E0-09E4-4AEDE1C33AFF}"/>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32BBCC9-D3F8-4572-DCEE-9E9AB988F2B8}"/>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2</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C4B3305-E5A6-10FA-9CFC-E03CD1E741C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pic>
        <p:nvPicPr>
          <p:cNvPr id="5" name="Picture 4" descr="Three images of module covers: Principles of Behavior Science, Universal Reinforcement System and Understanding Consequences in a Ci3T Model">
            <a:extLst>
              <a:ext uri="{FF2B5EF4-FFF2-40B4-BE49-F238E27FC236}">
                <a16:creationId xmlns:a16="http://schemas.microsoft.com/office/drawing/2014/main" id="{C232BFEE-8AF4-C12C-11CA-AC03684A770D}"/>
              </a:ext>
            </a:extLst>
          </p:cNvPr>
          <p:cNvPicPr>
            <a:picLocks noChangeAspect="1"/>
          </p:cNvPicPr>
          <p:nvPr/>
        </p:nvPicPr>
        <p:blipFill>
          <a:blip r:embed="rId3"/>
          <a:stretch>
            <a:fillRect/>
          </a:stretch>
        </p:blipFill>
        <p:spPr>
          <a:xfrm>
            <a:off x="380058" y="3703320"/>
            <a:ext cx="3572182" cy="1824751"/>
          </a:xfrm>
          <a:prstGeom prst="rect">
            <a:avLst/>
          </a:prstGeom>
        </p:spPr>
      </p:pic>
    </p:spTree>
    <p:extLst>
      <p:ext uri="{BB962C8B-B14F-4D97-AF65-F5344CB8AC3E}">
        <p14:creationId xmlns:p14="http://schemas.microsoft.com/office/powerpoint/2010/main" val="917370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A90D934-D09D-E725-DBCF-86E800F4CD8D}"/>
              </a:ext>
            </a:extLst>
          </p:cNvPr>
          <p:cNvSpPr>
            <a:spLocks noGrp="1"/>
          </p:cNvSpPr>
          <p:nvPr>
            <p:ph type="title"/>
          </p:nvPr>
        </p:nvSpPr>
        <p:spPr/>
        <p:txBody>
          <a:bodyPr/>
          <a:lstStyle/>
          <a:p>
            <a:r>
              <a:rPr lang="en-US"/>
              <a:t>Tier 1 Efforts: ABA Principles in Action</a:t>
            </a:r>
          </a:p>
        </p:txBody>
      </p:sp>
      <p:graphicFrame>
        <p:nvGraphicFramePr>
          <p:cNvPr id="7" name="Table" descr="Image of a table with Area 11 Academic responsibilities, Area 11: Behavior Responsibilities and Area 11: Social Responsibilities for Faculty and Staff.">
            <a:extLst>
              <a:ext uri="{FF2B5EF4-FFF2-40B4-BE49-F238E27FC236}">
                <a16:creationId xmlns:a16="http://schemas.microsoft.com/office/drawing/2014/main" id="{1154A400-9769-EEDC-0C7A-1882318E18D7}"/>
              </a:ext>
            </a:extLst>
          </p:cNvPr>
          <p:cNvGraphicFramePr>
            <a:graphicFrameLocks noGrp="1"/>
          </p:cNvGraphicFramePr>
          <p:nvPr>
            <p:extLst>
              <p:ext uri="{D42A27DB-BD31-4B8C-83A1-F6EECF244321}">
                <p14:modId xmlns:p14="http://schemas.microsoft.com/office/powerpoint/2010/main" val="1727710376"/>
              </p:ext>
            </p:extLst>
          </p:nvPr>
        </p:nvGraphicFramePr>
        <p:xfrm>
          <a:off x="838201" y="1592347"/>
          <a:ext cx="10505439" cy="4541520"/>
        </p:xfrm>
        <a:graphic>
          <a:graphicData uri="http://schemas.openxmlformats.org/drawingml/2006/table">
            <a:tbl>
              <a:tblPr firstRow="1" bandRow="1">
                <a:tableStyleId>{5C22544A-7EE6-4342-B048-85BDC9FD1C3A}</a:tableStyleId>
              </a:tblPr>
              <a:tblGrid>
                <a:gridCol w="3501813">
                  <a:extLst>
                    <a:ext uri="{9D8B030D-6E8A-4147-A177-3AD203B41FA5}">
                      <a16:colId xmlns:a16="http://schemas.microsoft.com/office/drawing/2014/main" val="4241179634"/>
                    </a:ext>
                  </a:extLst>
                </a:gridCol>
                <a:gridCol w="3501813">
                  <a:extLst>
                    <a:ext uri="{9D8B030D-6E8A-4147-A177-3AD203B41FA5}">
                      <a16:colId xmlns:a16="http://schemas.microsoft.com/office/drawing/2014/main" val="1235358528"/>
                    </a:ext>
                  </a:extLst>
                </a:gridCol>
                <a:gridCol w="3501813">
                  <a:extLst>
                    <a:ext uri="{9D8B030D-6E8A-4147-A177-3AD203B41FA5}">
                      <a16:colId xmlns:a16="http://schemas.microsoft.com/office/drawing/2014/main" val="2503614493"/>
                    </a:ext>
                  </a:extLst>
                </a:gridCol>
              </a:tblGrid>
              <a:tr h="4113128">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4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4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400" b="0" kern="1200">
                          <a:solidFill>
                            <a:schemeClr val="tx1"/>
                          </a:solidFill>
                          <a:effectLst/>
                          <a:latin typeface="Arial" panose="020B0604020202020204" pitchFamily="34" charset="0"/>
                          <a:ea typeface="+mn-ea"/>
                          <a:cs typeface="Arial" panose="020B0604020202020204" pitchFamily="34" charset="0"/>
                        </a:rPr>
                        <a:t>Provide behavior specific praise and intermittently pair praise with delivering the schoolwide ticket to students who display school-wide expectations throughout school settings.</a:t>
                      </a:r>
                    </a:p>
                    <a:p>
                      <a:pPr marL="285750" lvl="0" indent="-285750">
                        <a:buFont typeface="Arial" panose="020B0604020202020204" pitchFamily="34" charset="0"/>
                        <a:buChar char="•"/>
                      </a:pPr>
                      <a:r>
                        <a:rPr lang="en-US" sz="14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sp>
        <p:nvSpPr>
          <p:cNvPr id="13" name="Rectangle" descr="Highlighted section of Area 2: Behavior Responsibilities for Faculty and Staff: Display and model school-wide expectations in classrooms and key settings.">
            <a:extLst>
              <a:ext uri="{FF2B5EF4-FFF2-40B4-BE49-F238E27FC236}">
                <a16:creationId xmlns:a16="http://schemas.microsoft.com/office/drawing/2014/main" id="{FC8B168F-E468-0F12-E065-FFACE06E9648}"/>
              </a:ext>
            </a:extLst>
          </p:cNvPr>
          <p:cNvSpPr/>
          <p:nvPr/>
        </p:nvSpPr>
        <p:spPr>
          <a:xfrm>
            <a:off x="4342745" y="3776885"/>
            <a:ext cx="3524906" cy="56651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8" name="Image" descr="Images of classroom expectations poster, parking lot expectations poster and ticket redemption center.">
            <a:extLst>
              <a:ext uri="{FF2B5EF4-FFF2-40B4-BE49-F238E27FC236}">
                <a16:creationId xmlns:a16="http://schemas.microsoft.com/office/drawing/2014/main" id="{9E915929-F5D0-B151-4EE4-5422C3DAA915}"/>
              </a:ext>
            </a:extLst>
          </p:cNvPr>
          <p:cNvGrpSpPr/>
          <p:nvPr/>
        </p:nvGrpSpPr>
        <p:grpSpPr>
          <a:xfrm>
            <a:off x="703384" y="2423096"/>
            <a:ext cx="3427313" cy="4069779"/>
            <a:chOff x="83932" y="1019514"/>
            <a:chExt cx="4689860" cy="5568997"/>
          </a:xfrm>
        </p:grpSpPr>
        <p:pic>
          <p:nvPicPr>
            <p:cNvPr id="2" name="Picture 1">
              <a:extLst>
                <a:ext uri="{FF2B5EF4-FFF2-40B4-BE49-F238E27FC236}">
                  <a16:creationId xmlns:a16="http://schemas.microsoft.com/office/drawing/2014/main" id="{6B31134E-6476-D8DF-D24F-86510655DE0C}"/>
                </a:ext>
              </a:extLst>
            </p:cNvPr>
            <p:cNvPicPr>
              <a:picLocks noChangeAspect="1"/>
            </p:cNvPicPr>
            <p:nvPr/>
          </p:nvPicPr>
          <p:blipFill>
            <a:blip r:embed="rId2"/>
            <a:stretch>
              <a:fillRect/>
            </a:stretch>
          </p:blipFill>
          <p:spPr>
            <a:xfrm>
              <a:off x="83932" y="1019514"/>
              <a:ext cx="3524906" cy="275737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1CBE515-CAE9-4DA5-14E2-17E2A486BB04}"/>
                </a:ext>
              </a:extLst>
            </p:cNvPr>
            <p:cNvPicPr>
              <a:picLocks noChangeAspect="1"/>
            </p:cNvPicPr>
            <p:nvPr/>
          </p:nvPicPr>
          <p:blipFill>
            <a:blip r:embed="rId3"/>
            <a:stretch>
              <a:fillRect/>
            </a:stretch>
          </p:blipFill>
          <p:spPr>
            <a:xfrm>
              <a:off x="132793" y="3990144"/>
              <a:ext cx="3556781" cy="259836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00011DF-C437-4113-9DC9-4B3590DE100D}"/>
                </a:ext>
              </a:extLst>
            </p:cNvPr>
            <p:cNvPicPr>
              <a:picLocks noChangeAspect="1"/>
            </p:cNvPicPr>
            <p:nvPr/>
          </p:nvPicPr>
          <p:blipFill>
            <a:blip r:embed="rId4"/>
            <a:stretch>
              <a:fillRect/>
            </a:stretch>
          </p:blipFill>
          <p:spPr>
            <a:xfrm>
              <a:off x="2281836" y="1649587"/>
              <a:ext cx="2491956" cy="3292125"/>
            </a:xfrm>
            <a:prstGeom prst="rect">
              <a:avLst/>
            </a:prstGeom>
            <a:ln>
              <a:noFill/>
            </a:ln>
            <a:effectLst>
              <a:outerShdw blurRad="292100" dist="139700" dir="2700000" algn="tl" rotWithShape="0">
                <a:srgbClr val="333333">
                  <a:alpha val="65000"/>
                </a:srgbClr>
              </a:outerShdw>
            </a:effectLst>
          </p:spPr>
        </p:pic>
      </p:grpSp>
      <p:pic>
        <p:nvPicPr>
          <p:cNvPr id="14" name="Picture" descr="Image of Lincoln Lion Elementary Expectation Matrix">
            <a:extLst>
              <a:ext uri="{FF2B5EF4-FFF2-40B4-BE49-F238E27FC236}">
                <a16:creationId xmlns:a16="http://schemas.microsoft.com/office/drawing/2014/main" id="{C4ECBADD-07DF-B794-6DB4-23246E81079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46446" y="3081115"/>
            <a:ext cx="4918400" cy="3688799"/>
          </a:xfrm>
          <a:prstGeom prst="rect">
            <a:avLst/>
          </a:prstGeom>
          <a:ln>
            <a:noFill/>
          </a:ln>
          <a:effectLst>
            <a:outerShdw blurRad="292100" dist="139700" dir="2700000" algn="tl" rotWithShape="0">
              <a:srgbClr val="333333">
                <a:alpha val="65000"/>
              </a:srgbClr>
            </a:outerShdw>
          </a:effectLst>
        </p:spPr>
      </p:pic>
      <p:pic>
        <p:nvPicPr>
          <p:cNvPr id="5" name="Picture">
            <a:extLst>
              <a:ext uri="{FF2B5EF4-FFF2-40B4-BE49-F238E27FC236}">
                <a16:creationId xmlns:a16="http://schemas.microsoft.com/office/drawing/2014/main" id="{BE238031-65A6-8D72-3CDE-353A09CFAF9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43640" y="7488"/>
            <a:ext cx="877824" cy="1371600"/>
          </a:xfrm>
          <a:prstGeom prst="rect">
            <a:avLst/>
          </a:prstGeom>
        </p:spPr>
      </p:pic>
    </p:spTree>
    <p:extLst>
      <p:ext uri="{BB962C8B-B14F-4D97-AF65-F5344CB8AC3E}">
        <p14:creationId xmlns:p14="http://schemas.microsoft.com/office/powerpoint/2010/main" val="51776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3D7C9-913E-E29B-DC45-3B4FECD19222}"/>
              </a:ext>
            </a:extLst>
          </p:cNvPr>
          <p:cNvSpPr>
            <a:spLocks noGrp="1"/>
          </p:cNvSpPr>
          <p:nvPr>
            <p:ph type="title"/>
          </p:nvPr>
        </p:nvSpPr>
        <p:spPr/>
        <p:txBody>
          <a:bodyPr/>
          <a:lstStyle/>
          <a:p>
            <a:r>
              <a:rPr lang="en-US"/>
              <a:t>Tier 1: Support for All</a:t>
            </a:r>
          </a:p>
        </p:txBody>
      </p:sp>
      <p:pic>
        <p:nvPicPr>
          <p:cNvPr id="4" name="Picture 1" descr="Image of an Implementation Manual.">
            <a:extLst>
              <a:ext uri="{FF2B5EF4-FFF2-40B4-BE49-F238E27FC236}">
                <a16:creationId xmlns:a16="http://schemas.microsoft.com/office/drawing/2014/main" id="{6A7A488F-376B-2574-B495-DF7101B51E7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039265" y="1847478"/>
            <a:ext cx="3338049" cy="4319830"/>
          </a:xfrm>
          <a:prstGeom prst="rect">
            <a:avLst/>
          </a:prstGeom>
          <a:ln>
            <a:solidFill>
              <a:schemeClr val="tx1"/>
            </a:solidFill>
          </a:ln>
        </p:spPr>
      </p:pic>
      <p:pic>
        <p:nvPicPr>
          <p:cNvPr id="6" name="Picture 2" descr="Infographic reading  Ci3T =  Proactive + Reactive Approaches to support positive behavior">
            <a:extLst>
              <a:ext uri="{FF2B5EF4-FFF2-40B4-BE49-F238E27FC236}">
                <a16:creationId xmlns:a16="http://schemas.microsoft.com/office/drawing/2014/main" id="{A77BCA14-1EF5-7068-FC00-C1D3AA92F2CD}"/>
              </a:ext>
            </a:extLst>
          </p:cNvPr>
          <p:cNvPicPr>
            <a:picLocks noChangeAspect="1"/>
          </p:cNvPicPr>
          <p:nvPr/>
        </p:nvPicPr>
        <p:blipFill>
          <a:blip r:embed="rId4"/>
          <a:stretch>
            <a:fillRect/>
          </a:stretch>
        </p:blipFill>
        <p:spPr>
          <a:xfrm>
            <a:off x="4824162" y="1997011"/>
            <a:ext cx="6529638" cy="1160088"/>
          </a:xfrm>
          <a:prstGeom prst="rect">
            <a:avLst/>
          </a:prstGeom>
        </p:spPr>
      </p:pic>
      <p:pic>
        <p:nvPicPr>
          <p:cNvPr id="8" name="Picture 3" descr="Images of 3 module covers: Principles of Behavior Science, Universal Reinforcement System and Understanding Consequences in a Ci3T Model.">
            <a:extLst>
              <a:ext uri="{FF2B5EF4-FFF2-40B4-BE49-F238E27FC236}">
                <a16:creationId xmlns:a16="http://schemas.microsoft.com/office/drawing/2014/main" id="{1CB7810F-70C1-69B5-88FB-ED952D1648EF}"/>
              </a:ext>
            </a:extLst>
          </p:cNvPr>
          <p:cNvPicPr>
            <a:picLocks noChangeAspect="1"/>
          </p:cNvPicPr>
          <p:nvPr/>
        </p:nvPicPr>
        <p:blipFill>
          <a:blip r:embed="rId5"/>
          <a:stretch>
            <a:fillRect/>
          </a:stretch>
        </p:blipFill>
        <p:spPr>
          <a:xfrm>
            <a:off x="5790524" y="3334454"/>
            <a:ext cx="4596914" cy="2348207"/>
          </a:xfrm>
          <a:prstGeom prst="rect">
            <a:avLst/>
          </a:prstGeom>
        </p:spPr>
      </p:pic>
      <p:pic>
        <p:nvPicPr>
          <p:cNvPr id="1026" name="Picture 4">
            <a:extLst>
              <a:ext uri="{FF2B5EF4-FFF2-40B4-BE49-F238E27FC236}">
                <a16:creationId xmlns:a16="http://schemas.microsoft.com/office/drawing/2014/main" id="{70A8BC8A-387C-54FE-7E77-CE57B2FBE49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4113" y="0"/>
            <a:ext cx="877887"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836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C98FC-D40C-9125-BB5F-57CAC9196B1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The ABCs of Behavior: A Focus On the Before and After</a:t>
            </a:r>
          </a:p>
        </p:txBody>
      </p:sp>
      <p:pic>
        <p:nvPicPr>
          <p:cNvPr id="3" name="Picture 2" descr="Infographic: The ABC's of Behavior: A Focus on the Before and After. The ABC's of behavior, also known as the three-term contingency, can help us analyze antecedents, behavior, and consequences to explain, predict, and shape future behavior. Antecedents are events that come before the behavior occurs, or things that set the stage for behavior to occur. What happened before the behavior? Behavior refers to anything an individual does that is observable. Measurable, and repeatable. Consider acquisition (can't do) and performance (won't do) behavioral needs. What did the student do? Consequences are anything that comes following a behavior. They include events, situations, people's behavior, or things. What happened after the behavior occurred? Function: Why did the behavior happen? Identifies the reason why the behavior occurred, or why it is effective. There are different reasons individuals do things (to access or avoid things). All learning happens through consequences! Antecedents influence behavior and affect our future actions. Consequences determine the likelihood of engaging in behavior in the future.">
            <a:extLst>
              <a:ext uri="{FF2B5EF4-FFF2-40B4-BE49-F238E27FC236}">
                <a16:creationId xmlns:a16="http://schemas.microsoft.com/office/drawing/2014/main" id="{2B97BD4C-541D-4FC2-E9B5-B8298FD97F72}"/>
              </a:ext>
            </a:extLst>
          </p:cNvPr>
          <p:cNvPicPr>
            <a:picLocks noChangeAspect="1"/>
          </p:cNvPicPr>
          <p:nvPr/>
        </p:nvPicPr>
        <p:blipFill>
          <a:blip r:embed="rId2"/>
          <a:stretch>
            <a:fillRect/>
          </a:stretch>
        </p:blipFill>
        <p:spPr>
          <a:xfrm>
            <a:off x="0" y="0"/>
            <a:ext cx="12168651" cy="6858000"/>
          </a:xfrm>
          <a:prstGeom prst="rect">
            <a:avLst/>
          </a:prstGeom>
        </p:spPr>
      </p:pic>
    </p:spTree>
    <p:extLst>
      <p:ext uri="{BB962C8B-B14F-4D97-AF65-F5344CB8AC3E}">
        <p14:creationId xmlns:p14="http://schemas.microsoft.com/office/powerpoint/2010/main" val="2099023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4F4BD-EAF6-5975-D41F-DDF0011E7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19898-4E74-31B7-6337-771D11055C7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Understanding Consequences: The Power of Reinforcement</a:t>
            </a:r>
          </a:p>
        </p:txBody>
      </p:sp>
      <p:pic>
        <p:nvPicPr>
          <p:cNvPr id="6" name="Picture 5" descr="Infographic with the title Understanding Consequences: The Power of Reinforcement. Text says consequences are simply what occurs after the behavior. They do not have to be good or bad. Some consequences of behavior are natural, and others can be planned to support more positive behavior. We can use reinforcement intentionally  as a consequence to increase the future probability of desirable behavior occurring. It is important to first identify what types of things students find reinforcing, depending on the function of their behavior, or why it happens and why it continues to occur. An image shows how consequences effect future behavior: Positive reinforcement (introduces something desirable) increases the effect on future behavior. Positive punishment (introduces something aversive) decreases the effect on future behaviors. Negative reinforcement (takes away something undesirable) increases the effect on future behavior. Negative punishment (takes away something desirable) decreases the effect on future behavior. There are two kinds of reinforcement: positive reinforcement (access something) and negative (avoid something). Three kinds of reinforcement are attention, tangible/activities and sensory. Remember, all learning happens through consequences!">
            <a:extLst>
              <a:ext uri="{FF2B5EF4-FFF2-40B4-BE49-F238E27FC236}">
                <a16:creationId xmlns:a16="http://schemas.microsoft.com/office/drawing/2014/main" id="{ABA4D8F4-AC23-0C15-877A-8A3AC8EFE9BC}"/>
              </a:ext>
            </a:extLst>
          </p:cNvPr>
          <p:cNvPicPr>
            <a:picLocks noChangeAspect="1"/>
          </p:cNvPicPr>
          <p:nvPr/>
        </p:nvPicPr>
        <p:blipFill>
          <a:blip r:embed="rId2"/>
          <a:stretch>
            <a:fillRect/>
          </a:stretch>
        </p:blipFill>
        <p:spPr>
          <a:xfrm>
            <a:off x="0" y="0"/>
            <a:ext cx="12229300" cy="6858000"/>
          </a:xfrm>
          <a:prstGeom prst="rect">
            <a:avLst/>
          </a:prstGeom>
        </p:spPr>
      </p:pic>
    </p:spTree>
    <p:extLst>
      <p:ext uri="{BB962C8B-B14F-4D97-AF65-F5344CB8AC3E}">
        <p14:creationId xmlns:p14="http://schemas.microsoft.com/office/powerpoint/2010/main" val="3190481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BC493-782C-0BEB-5F68-B1B9A278195A}"/>
              </a:ext>
            </a:extLst>
          </p:cNvPr>
          <p:cNvSpPr>
            <a:spLocks noGrp="1"/>
          </p:cNvSpPr>
          <p:nvPr>
            <p:ph type="title"/>
          </p:nvPr>
        </p:nvSpPr>
        <p:spPr/>
        <p:txBody>
          <a:bodyPr/>
          <a:lstStyle/>
          <a:p>
            <a:r>
              <a:rPr lang="en-US"/>
              <a:t>Comprehensive Support</a:t>
            </a:r>
          </a:p>
        </p:txBody>
      </p:sp>
      <p:pic>
        <p:nvPicPr>
          <p:cNvPr id="6" name="Content Placeholder 5">
            <a:extLst>
              <a:ext uri="{FF2B5EF4-FFF2-40B4-BE49-F238E27FC236}">
                <a16:creationId xmlns:a16="http://schemas.microsoft.com/office/drawing/2014/main" id="{326A328E-D381-7711-768F-787FB7255BDC}"/>
              </a:ext>
            </a:extLst>
          </p:cNvPr>
          <p:cNvPicPr>
            <a:picLocks noGrp="1" noChangeAspect="1"/>
          </p:cNvPicPr>
          <p:nvPr>
            <p:ph idx="1"/>
          </p:nvPr>
        </p:nvPicPr>
        <p:blipFill>
          <a:blip r:embed="rId2"/>
          <a:srcRect/>
          <a:stretch/>
        </p:blipFill>
        <p:spPr>
          <a:xfrm>
            <a:off x="2686357" y="1433512"/>
            <a:ext cx="6514793" cy="5154562"/>
          </a:xfrm>
          <a:prstGeom prst="rect">
            <a:avLst/>
          </a:prstGeom>
        </p:spPr>
      </p:pic>
      <p:pic>
        <p:nvPicPr>
          <p:cNvPr id="5" name="Picture 4">
            <a:extLst>
              <a:ext uri="{FF2B5EF4-FFF2-40B4-BE49-F238E27FC236}">
                <a16:creationId xmlns:a16="http://schemas.microsoft.com/office/drawing/2014/main" id="{CCE5A252-399A-BA94-705A-7BD08C5D1AD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3800" y="-4763"/>
            <a:ext cx="877824" cy="1371600"/>
          </a:xfrm>
          <a:prstGeom prst="rect">
            <a:avLst/>
          </a:prstGeom>
        </p:spPr>
      </p:pic>
    </p:spTree>
    <p:extLst>
      <p:ext uri="{BB962C8B-B14F-4D97-AF65-F5344CB8AC3E}">
        <p14:creationId xmlns:p14="http://schemas.microsoft.com/office/powerpoint/2010/main" val="3421648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1BA66-A844-FFA3-2315-82519FF8FDD7}"/>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A904C0A4-6A9E-2AA9-7CA6-15F2FFA4CB1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Ci3T: Integration at Tier 1</a:t>
            </a:r>
          </a:p>
        </p:txBody>
      </p:sp>
      <p:pic>
        <p:nvPicPr>
          <p:cNvPr id="3074" name="Picture" descr="Infographic: Integration at Tier 1">
            <a:extLst>
              <a:ext uri="{FF2B5EF4-FFF2-40B4-BE49-F238E27FC236}">
                <a16:creationId xmlns:a16="http://schemas.microsoft.com/office/drawing/2014/main" id="{1EE7020F-755A-1731-169B-00C4EA69B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8949"/>
            <a:ext cx="12332105" cy="95269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BD00ED86-DAC9-0732-CA8E-BB31887DF8C8}"/>
              </a:ext>
            </a:extLst>
          </p:cNvPr>
          <p:cNvSpPr/>
          <p:nvPr/>
        </p:nvSpPr>
        <p:spPr>
          <a:xfrm>
            <a:off x="232012" y="1555845"/>
            <a:ext cx="2497540" cy="114641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Antecedent adjustments</a:t>
            </a:r>
          </a:p>
        </p:txBody>
      </p:sp>
      <p:sp>
        <p:nvSpPr>
          <p:cNvPr id="4" name="Highlight 1" descr="Area 1 Academics: Instructional Delivery">
            <a:extLst>
              <a:ext uri="{FF2B5EF4-FFF2-40B4-BE49-F238E27FC236}">
                <a16:creationId xmlns:a16="http://schemas.microsoft.com/office/drawing/2014/main" id="{8CFF89CB-2158-5E19-4582-685D9AA75AB7}"/>
              </a:ext>
            </a:extLst>
          </p:cNvPr>
          <p:cNvSpPr/>
          <p:nvPr/>
        </p:nvSpPr>
        <p:spPr>
          <a:xfrm>
            <a:off x="1781175" y="3609975"/>
            <a:ext cx="2686050" cy="552450"/>
          </a:xfrm>
          <a:prstGeom prst="rect">
            <a:avLst/>
          </a:prstGeom>
          <a:noFill/>
          <a:ln w="76200">
            <a:solidFill>
              <a:srgbClr val="FFF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a:extLst>
              <a:ext uri="{FF2B5EF4-FFF2-40B4-BE49-F238E27FC236}">
                <a16:creationId xmlns:a16="http://schemas.microsoft.com/office/drawing/2014/main" id="{3290E73C-C52B-F059-1178-AEC92E6FA581}"/>
              </a:ext>
            </a:extLst>
          </p:cNvPr>
          <p:cNvSpPr/>
          <p:nvPr/>
        </p:nvSpPr>
        <p:spPr>
          <a:xfrm>
            <a:off x="9694460" y="2702257"/>
            <a:ext cx="2497540" cy="114641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Consequences</a:t>
            </a:r>
          </a:p>
        </p:txBody>
      </p:sp>
      <p:sp>
        <p:nvSpPr>
          <p:cNvPr id="2" name="Highlight 2" descr="Area 2: Behavior. Proactive. 1. Build positive classroom climate. 2. Design effective physical room arrangement. 3. Teach expectations in the expectation matrix. 4. Teach routines and procedures (e.g., managing transitions).  5. Use low-intensity Strategies during instruction. 6. Managing paperwork.">
            <a:extLst>
              <a:ext uri="{FF2B5EF4-FFF2-40B4-BE49-F238E27FC236}">
                <a16:creationId xmlns:a16="http://schemas.microsoft.com/office/drawing/2014/main" id="{D48EC0E1-012A-58EF-CC14-6F84209E3EA9}"/>
              </a:ext>
            </a:extLst>
          </p:cNvPr>
          <p:cNvSpPr/>
          <p:nvPr/>
        </p:nvSpPr>
        <p:spPr>
          <a:xfrm>
            <a:off x="5276849" y="4067174"/>
            <a:ext cx="2447927" cy="2011507"/>
          </a:xfrm>
          <a:prstGeom prst="rect">
            <a:avLst/>
          </a:prstGeom>
          <a:noFill/>
          <a:ln w="76200">
            <a:solidFill>
              <a:srgbClr val="FFF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ghlight 3" descr="Area 2: Behavior. Reactive. 1. Defuse off-task behavior. 2. Defusing rule infractions (Not meeting expectations). 3. Defusing disrespectful behavior. 4. Defusing agitation 5. Defusing noncompliance and limit testing.">
            <a:extLst>
              <a:ext uri="{FF2B5EF4-FFF2-40B4-BE49-F238E27FC236}">
                <a16:creationId xmlns:a16="http://schemas.microsoft.com/office/drawing/2014/main" id="{6EEF99A2-68D8-9FC0-F469-CEAD3F3E225C}"/>
              </a:ext>
            </a:extLst>
          </p:cNvPr>
          <p:cNvSpPr/>
          <p:nvPr/>
        </p:nvSpPr>
        <p:spPr>
          <a:xfrm>
            <a:off x="8101781" y="4057650"/>
            <a:ext cx="2802192" cy="1325562"/>
          </a:xfrm>
          <a:prstGeom prst="rect">
            <a:avLst/>
          </a:prstGeom>
          <a:noFill/>
          <a:ln w="76200">
            <a:solidFill>
              <a:srgbClr val="FFF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50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AAC15-0FF6-006E-46D8-B2A4F868819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Responding to Challenging Behavior Infographics</a:t>
            </a:r>
          </a:p>
        </p:txBody>
      </p:sp>
      <p:pic>
        <p:nvPicPr>
          <p:cNvPr id="5" name="Picture 1" descr="Reactive Plan: Flow Chart for Responding to Challenging Behavior infographic">
            <a:extLst>
              <a:ext uri="{FF2B5EF4-FFF2-40B4-BE49-F238E27FC236}">
                <a16:creationId xmlns:a16="http://schemas.microsoft.com/office/drawing/2014/main" id="{FDA24711-7DB4-7C45-695C-643F63730F27}"/>
              </a:ext>
            </a:extLst>
          </p:cNvPr>
          <p:cNvPicPr>
            <a:picLocks noChangeAspect="1"/>
          </p:cNvPicPr>
          <p:nvPr/>
        </p:nvPicPr>
        <p:blipFill>
          <a:blip r:embed="rId2"/>
          <a:stretch>
            <a:fillRect/>
          </a:stretch>
        </p:blipFill>
        <p:spPr>
          <a:xfrm>
            <a:off x="338637" y="321970"/>
            <a:ext cx="4801773" cy="6214059"/>
          </a:xfrm>
          <a:prstGeom prst="rect">
            <a:avLst/>
          </a:prstGeom>
          <a:ln>
            <a:solidFill>
              <a:schemeClr val="tx1"/>
            </a:solidFill>
          </a:ln>
        </p:spPr>
      </p:pic>
      <p:pic>
        <p:nvPicPr>
          <p:cNvPr id="2050" name="Picture 2" descr="6-Step Approach for Responding to Challenging Behavior infographic">
            <a:extLst>
              <a:ext uri="{FF2B5EF4-FFF2-40B4-BE49-F238E27FC236}">
                <a16:creationId xmlns:a16="http://schemas.microsoft.com/office/drawing/2014/main" id="{1CD27B9D-F120-B6F5-C153-9406FB87A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789" y="2362682"/>
            <a:ext cx="6037084" cy="3395860"/>
          </a:xfrm>
          <a:prstGeom prst="rect">
            <a:avLst/>
          </a:prstGeom>
          <a:noFill/>
          <a:extLst>
            <a:ext uri="{909E8E84-426E-40DD-AFC4-6F175D3DCCD1}">
              <a14:hiddenFill xmlns:a14="http://schemas.microsoft.com/office/drawing/2010/main">
                <a:solidFill>
                  <a:srgbClr val="FFFFFF"/>
                </a:solidFill>
              </a14:hiddenFill>
            </a:ext>
          </a:extLst>
        </p:spPr>
      </p:pic>
      <p:sp>
        <p:nvSpPr>
          <p:cNvPr id="7" name="Oval">
            <a:extLst>
              <a:ext uri="{FF2B5EF4-FFF2-40B4-BE49-F238E27FC236}">
                <a16:creationId xmlns:a16="http://schemas.microsoft.com/office/drawing/2014/main" id="{F85C293E-7CBF-A9F8-0757-8F879A2C078E}"/>
              </a:ext>
              <a:ext uri="{C183D7F6-B498-43B3-948B-1728B52AA6E4}">
                <adec:decorative xmlns:adec="http://schemas.microsoft.com/office/drawing/2017/decorative" val="1"/>
              </a:ext>
            </a:extLst>
          </p:cNvPr>
          <p:cNvSpPr/>
          <p:nvPr/>
        </p:nvSpPr>
        <p:spPr>
          <a:xfrm rot="5400000">
            <a:off x="1401165" y="-1169735"/>
            <a:ext cx="2471058" cy="5007432"/>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Module">
            <a:extLst>
              <a:ext uri="{FF2B5EF4-FFF2-40B4-BE49-F238E27FC236}">
                <a16:creationId xmlns:a16="http://schemas.microsoft.com/office/drawing/2014/main" id="{BD93E3E1-2A15-EB5E-EF45-9BECC5C08D17}"/>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15379" y="0"/>
            <a:ext cx="87662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06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7A7610B8-B132-15E0-497B-32DD13B81F23}"/>
              </a:ext>
              <a:ext uri="{C183D7F6-B498-43B3-948B-1728B52AA6E4}">
                <adec:decorative xmlns:adec="http://schemas.microsoft.com/office/drawing/2017/decorative" val="1"/>
              </a:ext>
            </a:extLst>
          </p:cNvPr>
          <p:cNvSpPr>
            <a:spLocks noGrp="1"/>
          </p:cNvSpPr>
          <p:nvPr>
            <p:ph type="title"/>
          </p:nvPr>
        </p:nvSpPr>
        <p:spPr>
          <a:solidFill>
            <a:schemeClr val="accent5"/>
          </a:solidFill>
        </p:spPr>
        <p:txBody>
          <a:bodyPr/>
          <a:lstStyle/>
          <a:p>
            <a:r>
              <a:rPr lang="en-US">
                <a:solidFill>
                  <a:schemeClr val="bg1"/>
                </a:solidFill>
              </a:rPr>
              <a:t>Let’s Talk!</a:t>
            </a:r>
          </a:p>
        </p:txBody>
      </p:sp>
      <p:sp>
        <p:nvSpPr>
          <p:cNvPr id="2" name="Title 2">
            <a:extLst>
              <a:ext uri="{FF2B5EF4-FFF2-40B4-BE49-F238E27FC236}">
                <a16:creationId xmlns:a16="http://schemas.microsoft.com/office/drawing/2014/main" id="{AF821BC8-5906-875B-9394-3590528B0A8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Talk 1</a:t>
            </a:r>
          </a:p>
        </p:txBody>
      </p:sp>
      <p:sp>
        <p:nvSpPr>
          <p:cNvPr id="17" name="Textbox">
            <a:extLst>
              <a:ext uri="{FF2B5EF4-FFF2-40B4-BE49-F238E27FC236}">
                <a16:creationId xmlns:a16="http://schemas.microsoft.com/office/drawing/2014/main" id="{4DD9F447-4A80-EF8C-802E-4D8604684F42}"/>
              </a:ext>
            </a:extLst>
          </p:cNvPr>
          <p:cNvSpPr>
            <a:spLocks noGrp="1"/>
          </p:cNvSpPr>
          <p:nvPr>
            <p:ph idx="1"/>
          </p:nvPr>
        </p:nvSpPr>
        <p:spPr>
          <a:xfrm>
            <a:off x="838200" y="1825626"/>
            <a:ext cx="10515600" cy="2877004"/>
          </a:xfrm>
          <a:solidFill>
            <a:schemeClr val="accent5">
              <a:lumMod val="20000"/>
              <a:lumOff val="80000"/>
            </a:schemeClr>
          </a:solidFill>
        </p:spPr>
        <p:txBody>
          <a:bodyPr/>
          <a:lstStyle/>
          <a:p>
            <a:pPr>
              <a:lnSpc>
                <a:spcPct val="150000"/>
              </a:lnSpc>
            </a:pPr>
            <a:r>
              <a:rPr lang="en-US"/>
              <a:t>How do you typically respond to challenging behavior?</a:t>
            </a:r>
          </a:p>
          <a:p>
            <a:pPr>
              <a:lnSpc>
                <a:spcPct val="150000"/>
              </a:lnSpc>
            </a:pPr>
            <a:r>
              <a:rPr lang="en-US"/>
              <a:t>How well is it working?</a:t>
            </a:r>
          </a:p>
          <a:p>
            <a:pPr>
              <a:lnSpc>
                <a:spcPct val="150000"/>
              </a:lnSpc>
            </a:pPr>
            <a:r>
              <a:rPr lang="en-US"/>
              <a:t>How are you using your school’s reactive plan?</a:t>
            </a:r>
          </a:p>
          <a:p>
            <a:endParaRPr lang="en-US"/>
          </a:p>
        </p:txBody>
      </p:sp>
      <p:pic>
        <p:nvPicPr>
          <p:cNvPr id="9" name="10:00">
            <a:extLst>
              <a:ext uri="{FF2B5EF4-FFF2-40B4-BE49-F238E27FC236}">
                <a16:creationId xmlns:a16="http://schemas.microsoft.com/office/drawing/2014/main" id="{486204EE-9747-24C5-AD7D-4142E31BC61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38822" y="4837568"/>
            <a:ext cx="4714022" cy="1671638"/>
          </a:xfrm>
          <a:prstGeom prst="rect">
            <a:avLst/>
          </a:prstGeom>
          <a:noFill/>
        </p:spPr>
      </p:pic>
      <p:pic>
        <p:nvPicPr>
          <p:cNvPr id="10" name="09:00">
            <a:extLst>
              <a:ext uri="{FF2B5EF4-FFF2-40B4-BE49-F238E27FC236}">
                <a16:creationId xmlns:a16="http://schemas.microsoft.com/office/drawing/2014/main" id="{A36516F0-6E8C-40D3-BFEC-A8A4CDD445D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738878" y="4837568"/>
            <a:ext cx="4714022" cy="1671638"/>
          </a:xfrm>
          <a:prstGeom prst="rect">
            <a:avLst/>
          </a:prstGeom>
          <a:noFill/>
        </p:spPr>
      </p:pic>
      <p:pic>
        <p:nvPicPr>
          <p:cNvPr id="11" name="08:00">
            <a:extLst>
              <a:ext uri="{FF2B5EF4-FFF2-40B4-BE49-F238E27FC236}">
                <a16:creationId xmlns:a16="http://schemas.microsoft.com/office/drawing/2014/main" id="{3F231636-EAD2-5FE2-B16E-F5B9F5A5149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739042" y="4837568"/>
            <a:ext cx="4714022" cy="1671638"/>
          </a:xfrm>
          <a:prstGeom prst="rect">
            <a:avLst/>
          </a:prstGeom>
          <a:noFill/>
        </p:spPr>
      </p:pic>
      <p:pic>
        <p:nvPicPr>
          <p:cNvPr id="12" name="07:00">
            <a:extLst>
              <a:ext uri="{FF2B5EF4-FFF2-40B4-BE49-F238E27FC236}">
                <a16:creationId xmlns:a16="http://schemas.microsoft.com/office/drawing/2014/main" id="{A33EEA48-1E5A-EDD4-611E-316FE96580D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739044" y="4837568"/>
            <a:ext cx="4714022" cy="1671638"/>
          </a:xfrm>
          <a:prstGeom prst="rect">
            <a:avLst/>
          </a:prstGeom>
          <a:noFill/>
        </p:spPr>
      </p:pic>
      <p:pic>
        <p:nvPicPr>
          <p:cNvPr id="13" name="06:00">
            <a:extLst>
              <a:ext uri="{FF2B5EF4-FFF2-40B4-BE49-F238E27FC236}">
                <a16:creationId xmlns:a16="http://schemas.microsoft.com/office/drawing/2014/main" id="{FCCB266B-BA0C-9E3D-C15F-88BE7166FAFF}"/>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39044" y="4837568"/>
            <a:ext cx="4714022" cy="1671638"/>
          </a:xfrm>
          <a:prstGeom prst="rect">
            <a:avLst/>
          </a:prstGeom>
          <a:noFill/>
        </p:spPr>
      </p:pic>
      <p:pic>
        <p:nvPicPr>
          <p:cNvPr id="14" name="05:00">
            <a:extLst>
              <a:ext uri="{FF2B5EF4-FFF2-40B4-BE49-F238E27FC236}">
                <a16:creationId xmlns:a16="http://schemas.microsoft.com/office/drawing/2014/main" id="{A00B48D4-E3FA-E222-F8CD-1C5370370563}"/>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739044" y="4837568"/>
            <a:ext cx="4714022" cy="1671638"/>
          </a:xfrm>
          <a:prstGeom prst="rect">
            <a:avLst/>
          </a:prstGeom>
          <a:noFill/>
        </p:spPr>
      </p:pic>
      <p:pic>
        <p:nvPicPr>
          <p:cNvPr id="15" name="04:00">
            <a:extLst>
              <a:ext uri="{FF2B5EF4-FFF2-40B4-BE49-F238E27FC236}">
                <a16:creationId xmlns:a16="http://schemas.microsoft.com/office/drawing/2014/main" id="{C92D787B-E933-52FF-C4F8-BC1D79FDC8F3}"/>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738878" y="4837568"/>
            <a:ext cx="4714022" cy="1671638"/>
          </a:xfrm>
          <a:prstGeom prst="rect">
            <a:avLst/>
          </a:prstGeom>
          <a:noFill/>
        </p:spPr>
      </p:pic>
      <p:pic>
        <p:nvPicPr>
          <p:cNvPr id="18" name="03:00">
            <a:extLst>
              <a:ext uri="{FF2B5EF4-FFF2-40B4-BE49-F238E27FC236}">
                <a16:creationId xmlns:a16="http://schemas.microsoft.com/office/drawing/2014/main" id="{DCDDBED8-BA4C-BDCA-31CB-499F4BC52686}"/>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739044" y="4837570"/>
            <a:ext cx="4714022" cy="1671638"/>
          </a:xfrm>
          <a:prstGeom prst="rect">
            <a:avLst/>
          </a:prstGeom>
          <a:noFill/>
        </p:spPr>
      </p:pic>
      <p:pic>
        <p:nvPicPr>
          <p:cNvPr id="19" name="02:00">
            <a:extLst>
              <a:ext uri="{FF2B5EF4-FFF2-40B4-BE49-F238E27FC236}">
                <a16:creationId xmlns:a16="http://schemas.microsoft.com/office/drawing/2014/main" id="{CB2C4BAE-DE95-E864-E8A1-B20ADE702543}"/>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739046" y="4837570"/>
            <a:ext cx="4714022" cy="1671638"/>
          </a:xfrm>
          <a:prstGeom prst="rect">
            <a:avLst/>
          </a:prstGeom>
          <a:noFill/>
        </p:spPr>
      </p:pic>
      <p:pic>
        <p:nvPicPr>
          <p:cNvPr id="20" name="01:00">
            <a:extLst>
              <a:ext uri="{FF2B5EF4-FFF2-40B4-BE49-F238E27FC236}">
                <a16:creationId xmlns:a16="http://schemas.microsoft.com/office/drawing/2014/main" id="{348F06C1-0A7F-E90B-F620-CFD432A8BDC9}"/>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739046" y="4837572"/>
            <a:ext cx="4714022" cy="1671638"/>
          </a:xfrm>
          <a:prstGeom prst="rect">
            <a:avLst/>
          </a:prstGeom>
          <a:noFill/>
        </p:spPr>
      </p:pic>
      <p:pic>
        <p:nvPicPr>
          <p:cNvPr id="21" name="00:30">
            <a:extLst>
              <a:ext uri="{FF2B5EF4-FFF2-40B4-BE49-F238E27FC236}">
                <a16:creationId xmlns:a16="http://schemas.microsoft.com/office/drawing/2014/main" id="{B1F44CB8-A9DC-F6C9-FBD1-521A98579C62}"/>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738934" y="4837568"/>
            <a:ext cx="4714022" cy="1671638"/>
          </a:xfrm>
          <a:prstGeom prst="rect">
            <a:avLst/>
          </a:prstGeom>
          <a:noFill/>
        </p:spPr>
      </p:pic>
      <p:pic>
        <p:nvPicPr>
          <p:cNvPr id="22" name="00:00">
            <a:extLst>
              <a:ext uri="{FF2B5EF4-FFF2-40B4-BE49-F238E27FC236}">
                <a16:creationId xmlns:a16="http://schemas.microsoft.com/office/drawing/2014/main" id="{24B94AC4-5CF1-F425-0606-F046B5F57B5D}"/>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738990" y="4837568"/>
            <a:ext cx="4714020" cy="1671639"/>
          </a:xfrm>
          <a:prstGeom prst="rect">
            <a:avLst/>
          </a:prstGeom>
          <a:noFill/>
        </p:spPr>
      </p:pic>
    </p:spTree>
    <p:extLst>
      <p:ext uri="{BB962C8B-B14F-4D97-AF65-F5344CB8AC3E}">
        <p14:creationId xmlns:p14="http://schemas.microsoft.com/office/powerpoint/2010/main" val="2652950707"/>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30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630000"/>
                            </p:stCondLst>
                            <p:childTnLst>
                              <p:par>
                                <p:cTn id="38" presetID="1" presetClass="entr" presetSubtype="0" fill="hold" nodeType="afterEffect">
                                  <p:stCondLst>
                                    <p:cond delay="3000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94EBC-5DC4-905B-A1E6-82E8BEB564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56A21B-F480-E636-C8A3-FEA7F1ED9F93}"/>
              </a:ext>
            </a:extLst>
          </p:cNvPr>
          <p:cNvSpPr>
            <a:spLocks noGrp="1"/>
          </p:cNvSpPr>
          <p:nvPr>
            <p:ph type="title"/>
          </p:nvPr>
        </p:nvSpPr>
        <p:spPr/>
        <p:txBody>
          <a:bodyPr>
            <a:noAutofit/>
          </a:bodyPr>
          <a:lstStyle/>
          <a:p>
            <a:r>
              <a:rPr lang="en-US" sz="4800"/>
              <a:t>Describing a 6-step Instructional Approach for Responding to Challenging Behavior</a:t>
            </a:r>
          </a:p>
        </p:txBody>
      </p:sp>
    </p:spTree>
    <p:extLst>
      <p:ext uri="{BB962C8B-B14F-4D97-AF65-F5344CB8AC3E}">
        <p14:creationId xmlns:p14="http://schemas.microsoft.com/office/powerpoint/2010/main" val="697375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17D1D-BDB5-19CD-D866-8E5564D53D5D}"/>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DB56492-8FA5-5BAC-8A06-68BEC4371DCE}"/>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3</a:t>
            </a:r>
          </a:p>
        </p:txBody>
      </p:sp>
      <p:pic>
        <p:nvPicPr>
          <p:cNvPr id="3"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6A42E981-42ED-1E08-2DE6-491BCDD62159}"/>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pic>
        <p:nvPicPr>
          <p:cNvPr id="4" name="Picture 2" descr="A Six-Step Instructional Approach for Responding to Challenging Behavior module cover">
            <a:extLst>
              <a:ext uri="{FF2B5EF4-FFF2-40B4-BE49-F238E27FC236}">
                <a16:creationId xmlns:a16="http://schemas.microsoft.com/office/drawing/2014/main" id="{7D8C1937-708F-A666-C027-ADC0E1D001E7}"/>
              </a:ext>
              <a:ext uri="{C183D7F6-B498-43B3-948B-1728B52AA6E4}">
                <adec:decorative xmlns:adec="http://schemas.microsoft.com/office/drawing/2017/decorative" val="0"/>
              </a:ext>
            </a:extLst>
          </p:cNvPr>
          <p:cNvPicPr>
            <a:picLocks noChangeAspect="1" noChangeArrowheads="1"/>
          </p:cNvPicPr>
          <p:nvPr/>
        </p:nvPicPr>
        <p:blipFill>
          <a:blip r:embed="rId3"/>
          <a:srcRect/>
          <a:stretch/>
        </p:blipFill>
        <p:spPr bwMode="auto">
          <a:xfrm>
            <a:off x="10704416" y="3317684"/>
            <a:ext cx="1148541" cy="179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871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26AAC95-3096-9E3F-3672-1A1ED03017D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6-Step Instructional Approach for Responding to Challenging Behavior 1</a:t>
            </a:r>
          </a:p>
        </p:txBody>
      </p:sp>
      <p:pic>
        <p:nvPicPr>
          <p:cNvPr id="3" name="Picture" descr="Infographic: 6-Step Instructional Approach for Responding to Challenging Behavior. Step 1: Show empathy&#10;Step 2: Maintain flow of instruction&#10;Step 3: Acknowledge other students meeting expectations&#10;Step 4: Redirect and reteach expected behavior&#10;Step 5: Allow time and space&#10;Step 6: Recognize and reinforce appropriate behavior when demonstrated">
            <a:extLst>
              <a:ext uri="{FF2B5EF4-FFF2-40B4-BE49-F238E27FC236}">
                <a16:creationId xmlns:a16="http://schemas.microsoft.com/office/drawing/2014/main" id="{DFDAD6B2-4FF9-FEBB-D0E2-42E2888BE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Red rectangle highlighting text: How we first respond is likely to influence whether the student's behavior escalates towards a crisis, or de-escalates toward a calm state conducive to learning!">
            <a:extLst>
              <a:ext uri="{FF2B5EF4-FFF2-40B4-BE49-F238E27FC236}">
                <a16:creationId xmlns:a16="http://schemas.microsoft.com/office/drawing/2014/main" id="{A97A07AE-8A2E-F0B2-BB1D-3F38B4137357}"/>
              </a:ext>
            </a:extLst>
          </p:cNvPr>
          <p:cNvSpPr/>
          <p:nvPr/>
        </p:nvSpPr>
        <p:spPr>
          <a:xfrm>
            <a:off x="908002" y="5437220"/>
            <a:ext cx="10041352" cy="1010472"/>
          </a:xfrm>
          <a:prstGeom prst="rect">
            <a:avLst/>
          </a:prstGeom>
          <a:noFill/>
          <a:ln w="762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668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709EDFD-8608-B60E-4DA6-5E08B63DA4F2}"/>
              </a:ext>
            </a:extLst>
          </p:cNvPr>
          <p:cNvSpPr>
            <a:spLocks noGrp="1"/>
          </p:cNvSpPr>
          <p:nvPr>
            <p:ph type="title"/>
          </p:nvPr>
        </p:nvSpPr>
        <p:spPr/>
        <p:txBody>
          <a:bodyPr>
            <a:normAutofit/>
          </a:bodyPr>
          <a:lstStyle/>
          <a:p>
            <a:r>
              <a:rPr lang="en-US"/>
              <a:t>How Do I Implement a 6-Step Instructional Approach at My School?</a:t>
            </a:r>
          </a:p>
        </p:txBody>
      </p:sp>
      <p:sp>
        <p:nvSpPr>
          <p:cNvPr id="4" name="Step 1">
            <a:extLst>
              <a:ext uri="{FF2B5EF4-FFF2-40B4-BE49-F238E27FC236}">
                <a16:creationId xmlns:a16="http://schemas.microsoft.com/office/drawing/2014/main" id="{9B574C6B-F1B6-4C24-87A7-7FE323263B0B}"/>
              </a:ext>
            </a:extLst>
          </p:cNvPr>
          <p:cNvSpPr/>
          <p:nvPr/>
        </p:nvSpPr>
        <p:spPr>
          <a:xfrm>
            <a:off x="847783" y="1676123"/>
            <a:ext cx="1947673" cy="469433"/>
          </a:xfrm>
          <a:custGeom>
            <a:avLst/>
            <a:gdLst>
              <a:gd name="connsiteX0" fmla="*/ 0 w 1947673"/>
              <a:gd name="connsiteY0" fmla="*/ 134062 h 804356"/>
              <a:gd name="connsiteX1" fmla="*/ 134062 w 1947673"/>
              <a:gd name="connsiteY1" fmla="*/ 0 h 804356"/>
              <a:gd name="connsiteX2" fmla="*/ 1813611 w 1947673"/>
              <a:gd name="connsiteY2" fmla="*/ 0 h 804356"/>
              <a:gd name="connsiteX3" fmla="*/ 1947673 w 1947673"/>
              <a:gd name="connsiteY3" fmla="*/ 134062 h 804356"/>
              <a:gd name="connsiteX4" fmla="*/ 1947673 w 1947673"/>
              <a:gd name="connsiteY4" fmla="*/ 670294 h 804356"/>
              <a:gd name="connsiteX5" fmla="*/ 1813611 w 1947673"/>
              <a:gd name="connsiteY5" fmla="*/ 804356 h 804356"/>
              <a:gd name="connsiteX6" fmla="*/ 134062 w 1947673"/>
              <a:gd name="connsiteY6" fmla="*/ 804356 h 804356"/>
              <a:gd name="connsiteX7" fmla="*/ 0 w 1947673"/>
              <a:gd name="connsiteY7" fmla="*/ 670294 h 804356"/>
              <a:gd name="connsiteX8" fmla="*/ 0 w 194767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3" h="804356">
                <a:moveTo>
                  <a:pt x="0" y="134062"/>
                </a:moveTo>
                <a:cubicBezTo>
                  <a:pt x="0" y="60022"/>
                  <a:pt x="60022" y="0"/>
                  <a:pt x="134062" y="0"/>
                </a:cubicBezTo>
                <a:lnTo>
                  <a:pt x="1813611" y="0"/>
                </a:lnTo>
                <a:cubicBezTo>
                  <a:pt x="1887651" y="0"/>
                  <a:pt x="1947673" y="60022"/>
                  <a:pt x="1947673" y="134062"/>
                </a:cubicBezTo>
                <a:lnTo>
                  <a:pt x="1947673" y="670294"/>
                </a:lnTo>
                <a:cubicBezTo>
                  <a:pt x="1947673" y="744334"/>
                  <a:pt x="1887651" y="804356"/>
                  <a:pt x="181361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1</a:t>
            </a:r>
          </a:p>
        </p:txBody>
      </p:sp>
      <p:sp>
        <p:nvSpPr>
          <p:cNvPr id="3" name="Text 1">
            <a:extLst>
              <a:ext uri="{FF2B5EF4-FFF2-40B4-BE49-F238E27FC236}">
                <a16:creationId xmlns:a16="http://schemas.microsoft.com/office/drawing/2014/main" id="{DCFA8C12-49D2-4157-96C2-F4CE0B60A460}"/>
              </a:ext>
            </a:extLst>
          </p:cNvPr>
          <p:cNvSpPr/>
          <p:nvPr/>
        </p:nvSpPr>
        <p:spPr>
          <a:xfrm>
            <a:off x="2782731" y="1719540"/>
            <a:ext cx="9122853" cy="375546"/>
          </a:xfrm>
          <a:custGeom>
            <a:avLst/>
            <a:gdLst>
              <a:gd name="connsiteX0" fmla="*/ 107250 w 643485"/>
              <a:gd name="connsiteY0" fmla="*/ 0 h 8561485"/>
              <a:gd name="connsiteX1" fmla="*/ 536235 w 643485"/>
              <a:gd name="connsiteY1" fmla="*/ 0 h 8561485"/>
              <a:gd name="connsiteX2" fmla="*/ 643485 w 643485"/>
              <a:gd name="connsiteY2" fmla="*/ 107250 h 8561485"/>
              <a:gd name="connsiteX3" fmla="*/ 643485 w 643485"/>
              <a:gd name="connsiteY3" fmla="*/ 8561485 h 8561485"/>
              <a:gd name="connsiteX4" fmla="*/ 643485 w 643485"/>
              <a:gd name="connsiteY4" fmla="*/ 8561485 h 8561485"/>
              <a:gd name="connsiteX5" fmla="*/ 0 w 643485"/>
              <a:gd name="connsiteY5" fmla="*/ 8561485 h 8561485"/>
              <a:gd name="connsiteX6" fmla="*/ 0 w 643485"/>
              <a:gd name="connsiteY6" fmla="*/ 8561485 h 8561485"/>
              <a:gd name="connsiteX7" fmla="*/ 0 w 643485"/>
              <a:gd name="connsiteY7" fmla="*/ 107250 h 8561485"/>
              <a:gd name="connsiteX8" fmla="*/ 107250 w 643485"/>
              <a:gd name="connsiteY8" fmla="*/ 0 h 856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1485">
                <a:moveTo>
                  <a:pt x="643485" y="1426952"/>
                </a:moveTo>
                <a:lnTo>
                  <a:pt x="643485" y="7134533"/>
                </a:lnTo>
                <a:cubicBezTo>
                  <a:pt x="643485" y="7922619"/>
                  <a:pt x="639876" y="8561478"/>
                  <a:pt x="635424" y="8561478"/>
                </a:cubicBezTo>
                <a:lnTo>
                  <a:pt x="0" y="8561478"/>
                </a:lnTo>
                <a:lnTo>
                  <a:pt x="0" y="8561478"/>
                </a:lnTo>
                <a:lnTo>
                  <a:pt x="0" y="7"/>
                </a:lnTo>
                <a:lnTo>
                  <a:pt x="0" y="7"/>
                </a:lnTo>
                <a:lnTo>
                  <a:pt x="635424" y="7"/>
                </a:lnTo>
                <a:cubicBezTo>
                  <a:pt x="639876" y="7"/>
                  <a:pt x="643485" y="638866"/>
                  <a:pt x="643485" y="1426952"/>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t>Show empathy</a:t>
            </a:r>
            <a:endParaRPr lang="en-US" sz="2400" kern="1200"/>
          </a:p>
        </p:txBody>
      </p:sp>
      <p:sp>
        <p:nvSpPr>
          <p:cNvPr id="6" name="Step 2">
            <a:extLst>
              <a:ext uri="{FF2B5EF4-FFF2-40B4-BE49-F238E27FC236}">
                <a16:creationId xmlns:a16="http://schemas.microsoft.com/office/drawing/2014/main" id="{50F7EFB8-289C-45F8-8B22-240FCF85CCF2}"/>
              </a:ext>
            </a:extLst>
          </p:cNvPr>
          <p:cNvSpPr/>
          <p:nvPr/>
        </p:nvSpPr>
        <p:spPr>
          <a:xfrm>
            <a:off x="857285" y="2351134"/>
            <a:ext cx="1943868" cy="469433"/>
          </a:xfrm>
          <a:custGeom>
            <a:avLst/>
            <a:gdLst>
              <a:gd name="connsiteX0" fmla="*/ 0 w 1943868"/>
              <a:gd name="connsiteY0" fmla="*/ 134062 h 804356"/>
              <a:gd name="connsiteX1" fmla="*/ 134062 w 1943868"/>
              <a:gd name="connsiteY1" fmla="*/ 0 h 804356"/>
              <a:gd name="connsiteX2" fmla="*/ 1809806 w 1943868"/>
              <a:gd name="connsiteY2" fmla="*/ 0 h 804356"/>
              <a:gd name="connsiteX3" fmla="*/ 1943868 w 1943868"/>
              <a:gd name="connsiteY3" fmla="*/ 134062 h 804356"/>
              <a:gd name="connsiteX4" fmla="*/ 1943868 w 1943868"/>
              <a:gd name="connsiteY4" fmla="*/ 670294 h 804356"/>
              <a:gd name="connsiteX5" fmla="*/ 1809806 w 1943868"/>
              <a:gd name="connsiteY5" fmla="*/ 804356 h 804356"/>
              <a:gd name="connsiteX6" fmla="*/ 134062 w 1943868"/>
              <a:gd name="connsiteY6" fmla="*/ 804356 h 804356"/>
              <a:gd name="connsiteX7" fmla="*/ 0 w 1943868"/>
              <a:gd name="connsiteY7" fmla="*/ 670294 h 804356"/>
              <a:gd name="connsiteX8" fmla="*/ 0 w 194386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868" h="804356">
                <a:moveTo>
                  <a:pt x="0" y="134062"/>
                </a:moveTo>
                <a:cubicBezTo>
                  <a:pt x="0" y="60022"/>
                  <a:pt x="60022" y="0"/>
                  <a:pt x="134062" y="0"/>
                </a:cubicBezTo>
                <a:lnTo>
                  <a:pt x="1809806" y="0"/>
                </a:lnTo>
                <a:cubicBezTo>
                  <a:pt x="1883846" y="0"/>
                  <a:pt x="1943868" y="60022"/>
                  <a:pt x="1943868" y="134062"/>
                </a:cubicBezTo>
                <a:lnTo>
                  <a:pt x="1943868" y="670294"/>
                </a:lnTo>
                <a:cubicBezTo>
                  <a:pt x="1943868" y="744334"/>
                  <a:pt x="1883846" y="804356"/>
                  <a:pt x="180980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2</a:t>
            </a:r>
          </a:p>
        </p:txBody>
      </p:sp>
      <p:sp>
        <p:nvSpPr>
          <p:cNvPr id="5" name="Text 2">
            <a:extLst>
              <a:ext uri="{FF2B5EF4-FFF2-40B4-BE49-F238E27FC236}">
                <a16:creationId xmlns:a16="http://schemas.microsoft.com/office/drawing/2014/main" id="{3C5E3D50-E5FF-4DCE-A49A-F846EB719BC2}"/>
              </a:ext>
            </a:extLst>
          </p:cNvPr>
          <p:cNvSpPr/>
          <p:nvPr/>
        </p:nvSpPr>
        <p:spPr>
          <a:xfrm>
            <a:off x="2801153" y="2387820"/>
            <a:ext cx="9125376" cy="375547"/>
          </a:xfrm>
          <a:custGeom>
            <a:avLst/>
            <a:gdLst>
              <a:gd name="connsiteX0" fmla="*/ 107250 w 643485"/>
              <a:gd name="connsiteY0" fmla="*/ 0 h 8569862"/>
              <a:gd name="connsiteX1" fmla="*/ 536235 w 643485"/>
              <a:gd name="connsiteY1" fmla="*/ 0 h 8569862"/>
              <a:gd name="connsiteX2" fmla="*/ 643485 w 643485"/>
              <a:gd name="connsiteY2" fmla="*/ 107250 h 8569862"/>
              <a:gd name="connsiteX3" fmla="*/ 643485 w 643485"/>
              <a:gd name="connsiteY3" fmla="*/ 8569862 h 8569862"/>
              <a:gd name="connsiteX4" fmla="*/ 643485 w 643485"/>
              <a:gd name="connsiteY4" fmla="*/ 8569862 h 8569862"/>
              <a:gd name="connsiteX5" fmla="*/ 0 w 643485"/>
              <a:gd name="connsiteY5" fmla="*/ 8569862 h 8569862"/>
              <a:gd name="connsiteX6" fmla="*/ 0 w 643485"/>
              <a:gd name="connsiteY6" fmla="*/ 8569862 h 8569862"/>
              <a:gd name="connsiteX7" fmla="*/ 0 w 643485"/>
              <a:gd name="connsiteY7" fmla="*/ 107250 h 8569862"/>
              <a:gd name="connsiteX8" fmla="*/ 107250 w 643485"/>
              <a:gd name="connsiteY8" fmla="*/ 0 h 85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9862">
                <a:moveTo>
                  <a:pt x="643485" y="1428348"/>
                </a:moveTo>
                <a:lnTo>
                  <a:pt x="643485" y="7141514"/>
                </a:lnTo>
                <a:cubicBezTo>
                  <a:pt x="643485" y="7930371"/>
                  <a:pt x="639880" y="8569855"/>
                  <a:pt x="635432" y="8569855"/>
                </a:cubicBezTo>
                <a:lnTo>
                  <a:pt x="0" y="8569855"/>
                </a:lnTo>
                <a:lnTo>
                  <a:pt x="0" y="8569855"/>
                </a:lnTo>
                <a:lnTo>
                  <a:pt x="0" y="7"/>
                </a:lnTo>
                <a:lnTo>
                  <a:pt x="0" y="7"/>
                </a:lnTo>
                <a:lnTo>
                  <a:pt x="635432" y="7"/>
                </a:lnTo>
                <a:cubicBezTo>
                  <a:pt x="639880" y="7"/>
                  <a:pt x="643485" y="639491"/>
                  <a:pt x="643485" y="1428348"/>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37" rIns="279062" bIns="155238"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Maintain the flow of instruction</a:t>
            </a:r>
            <a:endParaRPr lang="en-US" sz="2400" b="0" kern="1200">
              <a:solidFill>
                <a:prstClr val="black">
                  <a:hueOff val="0"/>
                  <a:satOff val="0"/>
                  <a:lumOff val="0"/>
                  <a:alphaOff val="0"/>
                </a:prstClr>
              </a:solidFill>
              <a:latin typeface="Arial" panose="020B0604020202020204"/>
              <a:ea typeface="+mn-ea"/>
              <a:cs typeface="+mn-cs"/>
            </a:endParaRPr>
          </a:p>
        </p:txBody>
      </p:sp>
      <p:sp>
        <p:nvSpPr>
          <p:cNvPr id="8" name="Step 3">
            <a:extLst>
              <a:ext uri="{FF2B5EF4-FFF2-40B4-BE49-F238E27FC236}">
                <a16:creationId xmlns:a16="http://schemas.microsoft.com/office/drawing/2014/main" id="{4FB59BBA-6C0F-4069-86F2-A89DCBED0599}"/>
              </a:ext>
            </a:extLst>
          </p:cNvPr>
          <p:cNvSpPr/>
          <p:nvPr/>
        </p:nvSpPr>
        <p:spPr>
          <a:xfrm>
            <a:off x="846483" y="3017765"/>
            <a:ext cx="1947683" cy="483997"/>
          </a:xfrm>
          <a:custGeom>
            <a:avLst/>
            <a:gdLst>
              <a:gd name="connsiteX0" fmla="*/ 0 w 1947683"/>
              <a:gd name="connsiteY0" fmla="*/ 134062 h 804356"/>
              <a:gd name="connsiteX1" fmla="*/ 134062 w 1947683"/>
              <a:gd name="connsiteY1" fmla="*/ 0 h 804356"/>
              <a:gd name="connsiteX2" fmla="*/ 1813621 w 1947683"/>
              <a:gd name="connsiteY2" fmla="*/ 0 h 804356"/>
              <a:gd name="connsiteX3" fmla="*/ 1947683 w 1947683"/>
              <a:gd name="connsiteY3" fmla="*/ 134062 h 804356"/>
              <a:gd name="connsiteX4" fmla="*/ 1947683 w 1947683"/>
              <a:gd name="connsiteY4" fmla="*/ 670294 h 804356"/>
              <a:gd name="connsiteX5" fmla="*/ 1813621 w 1947683"/>
              <a:gd name="connsiteY5" fmla="*/ 804356 h 804356"/>
              <a:gd name="connsiteX6" fmla="*/ 134062 w 1947683"/>
              <a:gd name="connsiteY6" fmla="*/ 804356 h 804356"/>
              <a:gd name="connsiteX7" fmla="*/ 0 w 1947683"/>
              <a:gd name="connsiteY7" fmla="*/ 670294 h 804356"/>
              <a:gd name="connsiteX8" fmla="*/ 0 w 194768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83" h="804356">
                <a:moveTo>
                  <a:pt x="0" y="134062"/>
                </a:moveTo>
                <a:cubicBezTo>
                  <a:pt x="0" y="60022"/>
                  <a:pt x="60022" y="0"/>
                  <a:pt x="134062" y="0"/>
                </a:cubicBezTo>
                <a:lnTo>
                  <a:pt x="1813621" y="0"/>
                </a:lnTo>
                <a:cubicBezTo>
                  <a:pt x="1887661" y="0"/>
                  <a:pt x="1947683" y="60022"/>
                  <a:pt x="1947683" y="134062"/>
                </a:cubicBezTo>
                <a:lnTo>
                  <a:pt x="1947683" y="670294"/>
                </a:lnTo>
                <a:cubicBezTo>
                  <a:pt x="1947683" y="744334"/>
                  <a:pt x="1887661" y="804356"/>
                  <a:pt x="181362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3</a:t>
            </a:r>
          </a:p>
        </p:txBody>
      </p:sp>
      <p:sp>
        <p:nvSpPr>
          <p:cNvPr id="7" name="Text 3">
            <a:extLst>
              <a:ext uri="{FF2B5EF4-FFF2-40B4-BE49-F238E27FC236}">
                <a16:creationId xmlns:a16="http://schemas.microsoft.com/office/drawing/2014/main" id="{884B116E-A448-49F2-909A-BCE0D8484C45}"/>
              </a:ext>
            </a:extLst>
          </p:cNvPr>
          <p:cNvSpPr/>
          <p:nvPr/>
        </p:nvSpPr>
        <p:spPr>
          <a:xfrm>
            <a:off x="2782731" y="3058219"/>
            <a:ext cx="9110134" cy="372902"/>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Acknowledge other students meeting expectations</a:t>
            </a:r>
            <a:endParaRPr lang="en-US" sz="2400" b="0" kern="1200">
              <a:latin typeface="Arial" panose="020B0604020202020204"/>
              <a:ea typeface="+mn-ea"/>
              <a:cs typeface="+mn-cs"/>
            </a:endParaRPr>
          </a:p>
        </p:txBody>
      </p:sp>
      <p:sp>
        <p:nvSpPr>
          <p:cNvPr id="10" name="Step 4">
            <a:extLst>
              <a:ext uri="{FF2B5EF4-FFF2-40B4-BE49-F238E27FC236}">
                <a16:creationId xmlns:a16="http://schemas.microsoft.com/office/drawing/2014/main" id="{ACADF038-B698-4063-BEE3-38AF52FAD8DD}"/>
              </a:ext>
            </a:extLst>
          </p:cNvPr>
          <p:cNvSpPr/>
          <p:nvPr/>
        </p:nvSpPr>
        <p:spPr>
          <a:xfrm>
            <a:off x="857285" y="3724653"/>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4</a:t>
            </a:r>
          </a:p>
        </p:txBody>
      </p:sp>
      <p:sp>
        <p:nvSpPr>
          <p:cNvPr id="9" name="Text 4">
            <a:extLst>
              <a:ext uri="{FF2B5EF4-FFF2-40B4-BE49-F238E27FC236}">
                <a16:creationId xmlns:a16="http://schemas.microsoft.com/office/drawing/2014/main" id="{CAC2700B-253D-4A3E-B6F7-8D46877BF19B}"/>
              </a:ext>
            </a:extLst>
          </p:cNvPr>
          <p:cNvSpPr/>
          <p:nvPr/>
        </p:nvSpPr>
        <p:spPr>
          <a:xfrm>
            <a:off x="2804964" y="3782167"/>
            <a:ext cx="9110134" cy="375546"/>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0" lvl="1" defTabSz="933450">
              <a:lnSpc>
                <a:spcPct val="90000"/>
              </a:lnSpc>
              <a:spcBef>
                <a:spcPct val="0"/>
              </a:spcBef>
              <a:spcAft>
                <a:spcPct val="15000"/>
              </a:spcAft>
            </a:pPr>
            <a:r>
              <a:rPr lang="en-US" sz="2400" b="0" kern="1200"/>
              <a:t>Redirect and reteach expected behavior</a:t>
            </a:r>
          </a:p>
        </p:txBody>
      </p:sp>
      <p:sp>
        <p:nvSpPr>
          <p:cNvPr id="12" name="Step 5">
            <a:extLst>
              <a:ext uri="{FF2B5EF4-FFF2-40B4-BE49-F238E27FC236}">
                <a16:creationId xmlns:a16="http://schemas.microsoft.com/office/drawing/2014/main" id="{67FCC390-D5E4-41F3-BE22-85522B7952ED}"/>
              </a:ext>
            </a:extLst>
          </p:cNvPr>
          <p:cNvSpPr/>
          <p:nvPr/>
        </p:nvSpPr>
        <p:spPr>
          <a:xfrm>
            <a:off x="868716" y="4410772"/>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5</a:t>
            </a:r>
          </a:p>
        </p:txBody>
      </p:sp>
      <p:sp>
        <p:nvSpPr>
          <p:cNvPr id="11" name="Text 5">
            <a:extLst>
              <a:ext uri="{FF2B5EF4-FFF2-40B4-BE49-F238E27FC236}">
                <a16:creationId xmlns:a16="http://schemas.microsoft.com/office/drawing/2014/main" id="{929C7634-5C8D-49BB-84A3-9239F7F222FE}"/>
              </a:ext>
            </a:extLst>
          </p:cNvPr>
          <p:cNvSpPr/>
          <p:nvPr/>
        </p:nvSpPr>
        <p:spPr>
          <a:xfrm>
            <a:off x="2816395" y="4473252"/>
            <a:ext cx="9110134" cy="375547"/>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Allow time and space</a:t>
            </a:r>
            <a:endParaRPr lang="en-US" sz="2400" b="0" kern="1200">
              <a:cs typeface="Arial"/>
            </a:endParaRPr>
          </a:p>
        </p:txBody>
      </p:sp>
      <p:sp>
        <p:nvSpPr>
          <p:cNvPr id="14" name="Step 6">
            <a:extLst>
              <a:ext uri="{FF2B5EF4-FFF2-40B4-BE49-F238E27FC236}">
                <a16:creationId xmlns:a16="http://schemas.microsoft.com/office/drawing/2014/main" id="{1E022CBA-B0B1-44B0-AC91-EB2D858D2034}"/>
              </a:ext>
            </a:extLst>
          </p:cNvPr>
          <p:cNvSpPr/>
          <p:nvPr/>
        </p:nvSpPr>
        <p:spPr>
          <a:xfrm>
            <a:off x="874571" y="5070852"/>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6</a:t>
            </a:r>
          </a:p>
        </p:txBody>
      </p:sp>
      <p:sp>
        <p:nvSpPr>
          <p:cNvPr id="13" name="Text 6">
            <a:extLst>
              <a:ext uri="{FF2B5EF4-FFF2-40B4-BE49-F238E27FC236}">
                <a16:creationId xmlns:a16="http://schemas.microsoft.com/office/drawing/2014/main" id="{C3A2A4D6-33C7-45EF-9FDA-859589C08E70}"/>
              </a:ext>
            </a:extLst>
          </p:cNvPr>
          <p:cNvSpPr/>
          <p:nvPr/>
        </p:nvSpPr>
        <p:spPr>
          <a:xfrm>
            <a:off x="2816394" y="5114196"/>
            <a:ext cx="9208458" cy="382743"/>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Recognize and reinforce expected behavior when demonstrated</a:t>
            </a:r>
            <a:endParaRPr lang="en-US" sz="2400" b="0" kern="1200">
              <a:cs typeface="Arial"/>
            </a:endParaRPr>
          </a:p>
        </p:txBody>
      </p:sp>
      <p:pic>
        <p:nvPicPr>
          <p:cNvPr id="16" name="Checkmarks">
            <a:extLst>
              <a:ext uri="{FF2B5EF4-FFF2-40B4-BE49-F238E27FC236}">
                <a16:creationId xmlns:a16="http://schemas.microsoft.com/office/drawing/2014/main" id="{4DDDCCDB-9063-4F95-0C5E-15C806D6294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0" y="1355784"/>
            <a:ext cx="944962" cy="4291956"/>
          </a:xfrm>
          <a:prstGeom prst="rect">
            <a:avLst/>
          </a:prstGeom>
        </p:spPr>
      </p:pic>
    </p:spTree>
    <p:extLst>
      <p:ext uri="{BB962C8B-B14F-4D97-AF65-F5344CB8AC3E}">
        <p14:creationId xmlns:p14="http://schemas.microsoft.com/office/powerpoint/2010/main" val="1946058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FA11C-5DEA-C10C-4839-C96F8A7952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8B2F42-8594-E0F2-7A92-98E32FC5D154}"/>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1: Show </a:t>
            </a:r>
            <a:r>
              <a:rPr lang="en-US"/>
              <a:t>empathy</a:t>
            </a:r>
          </a:p>
        </p:txBody>
      </p:sp>
      <p:sp>
        <p:nvSpPr>
          <p:cNvPr id="8" name="Title 1">
            <a:extLst>
              <a:ext uri="{FF2B5EF4-FFF2-40B4-BE49-F238E27FC236}">
                <a16:creationId xmlns:a16="http://schemas.microsoft.com/office/drawing/2014/main" id="{B3400AFA-85A7-664F-6BE1-CDBE0A17C9A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Show empathy 1</a:t>
            </a:r>
          </a:p>
        </p:txBody>
      </p:sp>
      <p:sp>
        <p:nvSpPr>
          <p:cNvPr id="9" name="Rectangle 1">
            <a:extLst>
              <a:ext uri="{FF2B5EF4-FFF2-40B4-BE49-F238E27FC236}">
                <a16:creationId xmlns:a16="http://schemas.microsoft.com/office/drawing/2014/main" id="{8DEC4476-65ED-209B-A003-E7CE6B8DE227}"/>
              </a:ext>
            </a:extLst>
          </p:cNvPr>
          <p:cNvSpPr/>
          <p:nvPr/>
        </p:nvSpPr>
        <p:spPr>
          <a:xfrm>
            <a:off x="604773" y="190772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B307F2CC-FFB3-6F07-338C-A0C92346B104}"/>
              </a:ext>
            </a:extLst>
          </p:cNvPr>
          <p:cNvSpPr/>
          <p:nvPr/>
        </p:nvSpPr>
        <p:spPr>
          <a:xfrm>
            <a:off x="604770" y="295132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0CFCF2A2-64BE-1727-AB36-8ED45222A461}"/>
              </a:ext>
            </a:extLst>
          </p:cNvPr>
          <p:cNvSpPr/>
          <p:nvPr/>
        </p:nvSpPr>
        <p:spPr>
          <a:xfrm>
            <a:off x="604774" y="400198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5" name="Checkmark 1">
            <a:extLst>
              <a:ext uri="{FF2B5EF4-FFF2-40B4-BE49-F238E27FC236}">
                <a16:creationId xmlns:a16="http://schemas.microsoft.com/office/drawing/2014/main" id="{987839F2-D334-1C8E-366A-929B4F401D2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6105" y="1832106"/>
            <a:ext cx="914400" cy="914400"/>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6" name="Checkmark 2">
            <a:extLst>
              <a:ext uri="{FF2B5EF4-FFF2-40B4-BE49-F238E27FC236}">
                <a16:creationId xmlns:a16="http://schemas.microsoft.com/office/drawing/2014/main" id="{80DBE0AB-3D1A-DFEB-5103-69649BAEE4B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6105" y="2857191"/>
            <a:ext cx="914400" cy="914400"/>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7" name="Checkmark 3">
            <a:extLst>
              <a:ext uri="{FF2B5EF4-FFF2-40B4-BE49-F238E27FC236}">
                <a16:creationId xmlns:a16="http://schemas.microsoft.com/office/drawing/2014/main" id="{9CA3760F-546A-B357-A259-F672AEA35BA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6105" y="3976837"/>
            <a:ext cx="914400" cy="914400"/>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10" name="Picture 1">
            <a:extLst>
              <a:ext uri="{FF2B5EF4-FFF2-40B4-BE49-F238E27FC236}">
                <a16:creationId xmlns:a16="http://schemas.microsoft.com/office/drawing/2014/main" id="{6CCFA521-9577-8F2C-F793-32506AD9AF53}"/>
              </a:ext>
              <a:ext uri="{C183D7F6-B498-43B3-948B-1728B52AA6E4}">
                <adec:decorative xmlns:adec="http://schemas.microsoft.com/office/drawing/2017/decorative" val="1"/>
              </a:ext>
            </a:extLst>
          </p:cNvPr>
          <p:cNvPicPr>
            <a:picLocks noChangeAspect="1"/>
          </p:cNvPicPr>
          <p:nvPr/>
        </p:nvPicPr>
        <p:blipFill rotWithShape="1">
          <a:blip r:embed="rId4"/>
          <a:srcRect l="9512" t="29140" r="9333" b="28925"/>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pic>
        <p:nvPicPr>
          <p:cNvPr id="4" name="Picture 2">
            <a:extLst>
              <a:ext uri="{FF2B5EF4-FFF2-40B4-BE49-F238E27FC236}">
                <a16:creationId xmlns:a16="http://schemas.microsoft.com/office/drawing/2014/main" id="{E295A759-B150-D50F-9F29-10F0BCEF2B79}"/>
              </a:ext>
              <a:ext uri="{C183D7F6-B498-43B3-948B-1728B52AA6E4}">
                <adec:decorative xmlns:adec="http://schemas.microsoft.com/office/drawing/2017/decorative" val="1"/>
              </a:ext>
            </a:extLst>
          </p:cNvPr>
          <p:cNvPicPr>
            <a:picLocks noChangeAspect="1" noChangeArrowheads="1"/>
          </p:cNvPicPr>
          <p:nvPr/>
        </p:nvPicPr>
        <p:blipFill>
          <a:blip r:embed="rId5"/>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64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142D5-8754-0BE4-5619-E63AE2DD8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A18C2-DD70-3364-A684-AFAA785F54CD}"/>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1: Show empathy</a:t>
            </a:r>
            <a:endParaRPr lang="en-US"/>
          </a:p>
        </p:txBody>
      </p:sp>
      <p:sp>
        <p:nvSpPr>
          <p:cNvPr id="3" name="Title 1">
            <a:extLst>
              <a:ext uri="{FF2B5EF4-FFF2-40B4-BE49-F238E27FC236}">
                <a16:creationId xmlns:a16="http://schemas.microsoft.com/office/drawing/2014/main" id="{8DACD33B-F61E-5BA0-598F-2202FCF843E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Show empathy 2</a:t>
            </a:r>
          </a:p>
        </p:txBody>
      </p:sp>
      <p:pic>
        <p:nvPicPr>
          <p:cNvPr id="33" name="Picture 2" descr="Image of a dictionary definition of empathy: 1. the action of understanding, being aware of, being sensitive to, and vicariously experiencing the feelings, thoughts, and experience of another of either the past or present without having the feelings, thoughts, and experience fully communicated in an objectively manner - Merriam Webster">
            <a:extLst>
              <a:ext uri="{FF2B5EF4-FFF2-40B4-BE49-F238E27FC236}">
                <a16:creationId xmlns:a16="http://schemas.microsoft.com/office/drawing/2014/main" id="{5730B852-3467-A523-5597-DA7D835F67DA}"/>
              </a:ext>
            </a:extLst>
          </p:cNvPr>
          <p:cNvPicPr>
            <a:picLocks noChangeAspect="1"/>
          </p:cNvPicPr>
          <p:nvPr/>
        </p:nvPicPr>
        <p:blipFill>
          <a:blip r:embed="rId3"/>
          <a:srcRect/>
          <a:stretch/>
        </p:blipFill>
        <p:spPr>
          <a:xfrm>
            <a:off x="1279350" y="1788774"/>
            <a:ext cx="9188808" cy="3736625"/>
          </a:xfrm>
          <a:prstGeom prst="rect">
            <a:avLst/>
          </a:prstGeom>
        </p:spPr>
      </p:pic>
      <p:pic>
        <p:nvPicPr>
          <p:cNvPr id="4" name="Picture 3">
            <a:extLst>
              <a:ext uri="{FF2B5EF4-FFF2-40B4-BE49-F238E27FC236}">
                <a16:creationId xmlns:a16="http://schemas.microsoft.com/office/drawing/2014/main" id="{77D7A674-4AA5-4D2E-9AAC-DFADAF23B0BF}"/>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945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748A-AB32-A96A-5590-A725BB09ABE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ADFD-87C4-8CA9-689B-54F29F3D5725}"/>
              </a:ext>
            </a:extLst>
          </p:cNvPr>
          <p:cNvSpPr>
            <a:spLocks noGrp="1"/>
          </p:cNvSpPr>
          <p:nvPr>
            <p:ph type="title"/>
          </p:nvPr>
        </p:nvSpPr>
        <p:spPr/>
        <p:txBody>
          <a:bodyPr/>
          <a:lstStyle/>
          <a:p>
            <a:r>
              <a:rPr lang="en-US"/>
              <a:t>Illustration Background</a:t>
            </a:r>
          </a:p>
        </p:txBody>
      </p:sp>
      <p:sp>
        <p:nvSpPr>
          <p:cNvPr id="4" name="Text Placeholder">
            <a:extLst>
              <a:ext uri="{FF2B5EF4-FFF2-40B4-BE49-F238E27FC236}">
                <a16:creationId xmlns:a16="http://schemas.microsoft.com/office/drawing/2014/main" id="{FAD5B937-0982-7709-32D4-107BC891812D}"/>
              </a:ext>
            </a:extLst>
          </p:cNvPr>
          <p:cNvSpPr>
            <a:spLocks noGrp="1"/>
          </p:cNvSpPr>
          <p:nvPr>
            <p:ph type="body" idx="1"/>
          </p:nvPr>
        </p:nvSpPr>
        <p:spPr/>
        <p:txBody>
          <a:bodyPr>
            <a:normAutofit fontScale="92500" lnSpcReduction="20000"/>
          </a:bodyPr>
          <a:lstStyle/>
          <a:p>
            <a:r>
              <a:rPr lang="en-US" sz="3600"/>
              <a:t>Setting: 6</a:t>
            </a:r>
            <a:r>
              <a:rPr lang="en-US" sz="3600" baseline="30000"/>
              <a:t>th</a:t>
            </a:r>
            <a:r>
              <a:rPr lang="en-US" sz="3600"/>
              <a:t> grade Science Classroom</a:t>
            </a:r>
          </a:p>
          <a:p>
            <a:r>
              <a:rPr lang="en-US" sz="3600"/>
              <a:t>Time: 8:30 a.m. </a:t>
            </a:r>
          </a:p>
          <a:p>
            <a:r>
              <a:rPr lang="en-US" sz="3600"/>
              <a:t>Date: October 25</a:t>
            </a:r>
          </a:p>
          <a:p>
            <a:endParaRPr lang="en-US"/>
          </a:p>
        </p:txBody>
      </p:sp>
      <p:pic>
        <p:nvPicPr>
          <p:cNvPr id="11" name="Picture 1">
            <a:extLst>
              <a:ext uri="{FF2B5EF4-FFF2-40B4-BE49-F238E27FC236}">
                <a16:creationId xmlns:a16="http://schemas.microsoft.com/office/drawing/2014/main" id="{362088FF-3BD3-74BB-C265-0B77C8D15FAD}"/>
              </a:ext>
              <a:ext uri="{C183D7F6-B498-43B3-948B-1728B52AA6E4}">
                <adec:decorative xmlns:adec="http://schemas.microsoft.com/office/drawing/2017/decorative" val="1"/>
              </a:ext>
            </a:extLst>
          </p:cNvPr>
          <p:cNvPicPr>
            <a:picLocks noChangeAspect="1"/>
          </p:cNvPicPr>
          <p:nvPr/>
        </p:nvPicPr>
        <p:blipFill>
          <a:blip r:embed="rId2"/>
          <a:srcRect l="24685" t="33079" r="21910" b="29569"/>
          <a:stretch>
            <a:fillRect/>
          </a:stretch>
        </p:blipFill>
        <p:spPr>
          <a:xfrm>
            <a:off x="4790737" y="1187392"/>
            <a:ext cx="2922495" cy="2646062"/>
          </a:xfrm>
          <a:prstGeom prst="rect">
            <a:avLst/>
          </a:prstGeom>
        </p:spPr>
      </p:pic>
    </p:spTree>
    <p:extLst>
      <p:ext uri="{BB962C8B-B14F-4D97-AF65-F5344CB8AC3E}">
        <p14:creationId xmlns:p14="http://schemas.microsoft.com/office/powerpoint/2010/main" val="3760446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85FC5-F2F0-CD9C-97DB-37688B7C34A2}"/>
              </a:ext>
              <a:ext uri="{C183D7F6-B498-43B3-948B-1728B52AA6E4}">
                <adec:decorative xmlns:adec="http://schemas.microsoft.com/office/drawing/2017/decorative" val="1"/>
              </a:ext>
            </a:extLst>
          </p:cNvPr>
          <p:cNvSpPr>
            <a:spLocks noGrp="1"/>
          </p:cNvSpPr>
          <p:nvPr>
            <p:ph type="title"/>
          </p:nvPr>
        </p:nvSpPr>
        <p:spPr/>
        <p:txBody>
          <a:bodyPr/>
          <a:lstStyle/>
          <a:p>
            <a:r>
              <a:rPr lang="en-US"/>
              <a:t>Illustration</a:t>
            </a:r>
          </a:p>
        </p:txBody>
      </p:sp>
      <p:sp>
        <p:nvSpPr>
          <p:cNvPr id="4" name="Title 1">
            <a:extLst>
              <a:ext uri="{FF2B5EF4-FFF2-40B4-BE49-F238E27FC236}">
                <a16:creationId xmlns:a16="http://schemas.microsoft.com/office/drawing/2014/main" id="{2DAA12B3-0D90-2DD9-14AA-22194CEEB28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err="1"/>
              <a:t>IIlustration</a:t>
            </a:r>
            <a:r>
              <a:rPr lang="en-US"/>
              <a:t> 1</a:t>
            </a:r>
          </a:p>
        </p:txBody>
      </p:sp>
      <p:sp>
        <p:nvSpPr>
          <p:cNvPr id="3" name="Content Placeholder 1">
            <a:extLst>
              <a:ext uri="{FF2B5EF4-FFF2-40B4-BE49-F238E27FC236}">
                <a16:creationId xmlns:a16="http://schemas.microsoft.com/office/drawing/2014/main" id="{1621A403-BFDE-15AD-AFC2-E2DD0DC9493B}"/>
              </a:ext>
            </a:extLst>
          </p:cNvPr>
          <p:cNvSpPr>
            <a:spLocks noGrp="1"/>
          </p:cNvSpPr>
          <p:nvPr>
            <p:ph idx="1"/>
          </p:nvPr>
        </p:nvSpPr>
        <p:spPr/>
        <p:txBody>
          <a:bodyPr>
            <a:normAutofit lnSpcReduction="10000"/>
          </a:bodyPr>
          <a:lstStyle/>
          <a:p>
            <a:pPr marL="0" indent="0">
              <a:lnSpc>
                <a:spcPct val="150000"/>
              </a:lnSpc>
              <a:buNone/>
            </a:pPr>
            <a:r>
              <a:rPr lang="en-US"/>
              <a:t>	Mrs. Hill heads over to Paul’s desk. She sits in a chair next to him at the back of the room at the lab station. She makes sure to be respectful of Paul’s personal space. In a confidential manner, Mrs. Hill says, “Hey, Paul. I noticed you’re sitting away from the desks today. Is there something I can do to help you get started on the bellringer?” “No,” he mumbles into his crossed arms. “I don’t want to do this right now.” </a:t>
            </a:r>
          </a:p>
          <a:p>
            <a:endParaRPr lang="en-US"/>
          </a:p>
        </p:txBody>
      </p:sp>
      <p:pic>
        <p:nvPicPr>
          <p:cNvPr id="5" name="Picture 1">
            <a:extLst>
              <a:ext uri="{FF2B5EF4-FFF2-40B4-BE49-F238E27FC236}">
                <a16:creationId xmlns:a16="http://schemas.microsoft.com/office/drawing/2014/main" id="{D80793B7-2A43-1A84-65C7-D694AD13FAED}"/>
              </a:ext>
              <a:ext uri="{C183D7F6-B498-43B3-948B-1728B52AA6E4}">
                <adec:decorative xmlns:adec="http://schemas.microsoft.com/office/drawing/2017/decorative" val="1"/>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604620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9C4AA-3B3B-7F9F-3AF5-128794A1EE72}"/>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D22B698-DEB4-FF76-48E7-E502021EDCEA}"/>
              </a:ext>
            </a:extLst>
          </p:cNvPr>
          <p:cNvSpPr>
            <a:spLocks noGrp="1"/>
          </p:cNvSpPr>
          <p:nvPr>
            <p:ph type="title"/>
          </p:nvPr>
        </p:nvSpPr>
        <p:spPr/>
        <p:txBody>
          <a:bodyPr/>
          <a:lstStyle/>
          <a:p>
            <a:r>
              <a:rPr lang="en-US"/>
              <a:t>Let’s Chat!</a:t>
            </a:r>
          </a:p>
        </p:txBody>
      </p:sp>
      <p:sp>
        <p:nvSpPr>
          <p:cNvPr id="3" name="Textbox">
            <a:extLst>
              <a:ext uri="{FF2B5EF4-FFF2-40B4-BE49-F238E27FC236}">
                <a16:creationId xmlns:a16="http://schemas.microsoft.com/office/drawing/2014/main" id="{7A6DB55F-533B-34D5-8D89-1952C865CA71}"/>
              </a:ext>
            </a:extLst>
          </p:cNvPr>
          <p:cNvSpPr>
            <a:spLocks noGrp="1"/>
          </p:cNvSpPr>
          <p:nvPr>
            <p:ph sz="half" idx="1"/>
          </p:nvPr>
        </p:nvSpPr>
        <p:spPr>
          <a:xfrm>
            <a:off x="838200" y="1825625"/>
            <a:ext cx="5498584" cy="4351338"/>
          </a:xfrm>
        </p:spPr>
        <p:txBody>
          <a:bodyPr>
            <a:normAutofit/>
          </a:bodyPr>
          <a:lstStyle/>
          <a:p>
            <a:pPr marL="0" indent="0">
              <a:lnSpc>
                <a:spcPct val="100000"/>
              </a:lnSpc>
              <a:buNone/>
              <a:defRPr/>
            </a:pPr>
            <a:r>
              <a:rPr lang="en-US" sz="3600" b="1"/>
              <a:t>What could Mrs. Hill say to Paul?</a:t>
            </a:r>
            <a:endParaRPr lang="en-US" sz="3600" b="1">
              <a:latin typeface="Arial" panose="020B0604020202020204"/>
            </a:endParaRPr>
          </a:p>
        </p:txBody>
      </p:sp>
      <p:sp>
        <p:nvSpPr>
          <p:cNvPr id="6" name="Textbox">
            <a:extLst>
              <a:ext uri="{FF2B5EF4-FFF2-40B4-BE49-F238E27FC236}">
                <a16:creationId xmlns:a16="http://schemas.microsoft.com/office/drawing/2014/main" id="{278E96F9-6AAC-8CEA-07E3-A16BE6FCA8F0}"/>
              </a:ext>
            </a:extLst>
          </p:cNvPr>
          <p:cNvSpPr txBox="1">
            <a:spLocks/>
          </p:cNvSpPr>
          <p:nvPr/>
        </p:nvSpPr>
        <p:spPr>
          <a:xfrm>
            <a:off x="714803" y="3429000"/>
            <a:ext cx="4915976" cy="265897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Arial" panose="020B0604020202020204" pitchFamily="34" charset="0"/>
              <a:buAutoNum type="alphaUcPeriod"/>
              <a:defRPr/>
            </a:pPr>
            <a:r>
              <a:rPr lang="en-US" sz="3600"/>
              <a:t>Nothing, walk away.</a:t>
            </a:r>
          </a:p>
          <a:p>
            <a:pPr marL="742950" indent="-742950">
              <a:lnSpc>
                <a:spcPct val="100000"/>
              </a:lnSpc>
              <a:buFont typeface="Arial" panose="020B0604020202020204" pitchFamily="34" charset="0"/>
              <a:buAutoNum type="alphaUcPeriod"/>
              <a:defRPr/>
            </a:pPr>
            <a:r>
              <a:rPr lang="en-US" sz="3600">
                <a:latin typeface="Arial" panose="020B0604020202020204"/>
              </a:rPr>
              <a:t>You know the rules, move.</a:t>
            </a:r>
          </a:p>
          <a:p>
            <a:pPr marL="742950" indent="-742950">
              <a:lnSpc>
                <a:spcPct val="100000"/>
              </a:lnSpc>
              <a:buFont typeface="Arial" panose="020B0604020202020204" pitchFamily="34" charset="0"/>
              <a:buAutoNum type="alphaUcPeriod"/>
              <a:defRPr/>
            </a:pPr>
            <a:r>
              <a:rPr lang="en-US" sz="3600">
                <a:latin typeface="Arial" panose="020B0604020202020204"/>
              </a:rPr>
              <a:t>I understand. I’ll check back in a minute</a:t>
            </a:r>
          </a:p>
        </p:txBody>
      </p:sp>
      <p:pic>
        <p:nvPicPr>
          <p:cNvPr id="12" name="Picture 1">
            <a:extLst>
              <a:ext uri="{FF2B5EF4-FFF2-40B4-BE49-F238E27FC236}">
                <a16:creationId xmlns:a16="http://schemas.microsoft.com/office/drawing/2014/main" id="{C01D91E4-29CA-7583-3DBF-680D1A5276AB}"/>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6695691" y="2039832"/>
            <a:ext cx="3318732" cy="3575997"/>
          </a:xfrm>
          <a:prstGeom prst="rect">
            <a:avLst/>
          </a:prstGeom>
          <a:ln>
            <a:solidFill>
              <a:schemeClr val="tx1"/>
            </a:solidFill>
          </a:ln>
        </p:spPr>
      </p:pic>
      <p:grpSp>
        <p:nvGrpSpPr>
          <p:cNvPr id="4" name="Image">
            <a:extLst>
              <a:ext uri="{FF2B5EF4-FFF2-40B4-BE49-F238E27FC236}">
                <a16:creationId xmlns:a16="http://schemas.microsoft.com/office/drawing/2014/main" id="{939C3090-AB45-1149-8872-E572B62C98E7}"/>
              </a:ext>
              <a:ext uri="{C183D7F6-B498-43B3-948B-1728B52AA6E4}">
                <adec:decorative xmlns:adec="http://schemas.microsoft.com/office/drawing/2017/decorative" val="1"/>
              </a:ext>
            </a:extLst>
          </p:cNvPr>
          <p:cNvGrpSpPr/>
          <p:nvPr/>
        </p:nvGrpSpPr>
        <p:grpSpPr>
          <a:xfrm>
            <a:off x="10178255" y="2781745"/>
            <a:ext cx="1614816" cy="2192176"/>
            <a:chOff x="10178255" y="2781745"/>
            <a:chExt cx="1614816" cy="2192176"/>
          </a:xfrm>
        </p:grpSpPr>
        <p:pic>
          <p:nvPicPr>
            <p:cNvPr id="7" name="Graphic 3" descr="Keyboard outline">
              <a:extLst>
                <a:ext uri="{FF2B5EF4-FFF2-40B4-BE49-F238E27FC236}">
                  <a16:creationId xmlns:a16="http://schemas.microsoft.com/office/drawing/2014/main" id="{B334913D-30D7-063F-A00A-C263394453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7157" y="3827831"/>
              <a:ext cx="1097350" cy="1091923"/>
            </a:xfrm>
            <a:prstGeom prst="rect">
              <a:avLst/>
            </a:prstGeom>
          </p:spPr>
        </p:pic>
        <p:pic>
          <p:nvPicPr>
            <p:cNvPr id="14" name="Graphic 2" descr="Computer outline">
              <a:extLst>
                <a:ext uri="{FF2B5EF4-FFF2-40B4-BE49-F238E27FC236}">
                  <a16:creationId xmlns:a16="http://schemas.microsoft.com/office/drawing/2014/main" id="{75BA627E-E8A1-56EB-9407-911654ACE1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43993" y="2857647"/>
              <a:ext cx="1523680" cy="1516146"/>
            </a:xfrm>
            <a:prstGeom prst="rect">
              <a:avLst/>
            </a:prstGeom>
          </p:spPr>
        </p:pic>
        <p:sp>
          <p:nvSpPr>
            <p:cNvPr id="16" name="Graphic 1">
              <a:extLst>
                <a:ext uri="{FF2B5EF4-FFF2-40B4-BE49-F238E27FC236}">
                  <a16:creationId xmlns:a16="http://schemas.microsoft.com/office/drawing/2014/main" id="{DA888428-30E4-7602-6563-980870C3B916}"/>
                </a:ext>
              </a:extLst>
            </p:cNvPr>
            <p:cNvSpPr/>
            <p:nvPr/>
          </p:nvSpPr>
          <p:spPr>
            <a:xfrm>
              <a:off x="10178255" y="2781745"/>
              <a:ext cx="1614816" cy="21921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3">
            <a:extLst>
              <a:ext uri="{FF2B5EF4-FFF2-40B4-BE49-F238E27FC236}">
                <a16:creationId xmlns:a16="http://schemas.microsoft.com/office/drawing/2014/main" id="{D4214165-99C0-B4A9-0CE7-14E6FC2818C1}"/>
              </a:ext>
              <a:ext uri="{C183D7F6-B498-43B3-948B-1728B52AA6E4}">
                <adec:decorative xmlns:adec="http://schemas.microsoft.com/office/drawing/2017/decorative" val="1"/>
              </a:ext>
            </a:extLst>
          </p:cNvPr>
          <p:cNvPicPr>
            <a:picLocks noChangeAspect="1"/>
          </p:cNvPicPr>
          <p:nvPr/>
        </p:nvPicPr>
        <p:blipFill>
          <a:blip r:embed="rId7"/>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3895024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E45E7-8A9A-8045-2F55-7A3407E25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2FF1CA-802F-2FC9-CF74-C418303F15EF}"/>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1: Show empathy</a:t>
            </a:r>
            <a:endParaRPr lang="en-US"/>
          </a:p>
        </p:txBody>
      </p:sp>
      <p:sp>
        <p:nvSpPr>
          <p:cNvPr id="3" name="Title 1">
            <a:extLst>
              <a:ext uri="{FF2B5EF4-FFF2-40B4-BE49-F238E27FC236}">
                <a16:creationId xmlns:a16="http://schemas.microsoft.com/office/drawing/2014/main" id="{0C3D175D-180E-7F28-17DA-B26490684B9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Show empathy 1</a:t>
            </a:r>
          </a:p>
        </p:txBody>
      </p:sp>
      <p:sp>
        <p:nvSpPr>
          <p:cNvPr id="9" name="Rectangle 1">
            <a:extLst>
              <a:ext uri="{FF2B5EF4-FFF2-40B4-BE49-F238E27FC236}">
                <a16:creationId xmlns:a16="http://schemas.microsoft.com/office/drawing/2014/main" id="{8A53B72B-EB3D-F80D-0982-1FF5380D659E}"/>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60CFBAF5-448F-CB99-D50F-FB4D1F85F02A}"/>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Connect privately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Strategically pause instruction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Body language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Verbally acknowledge &amp; validate emotions</a:t>
            </a:r>
          </a:p>
        </p:txBody>
      </p:sp>
      <p:sp>
        <p:nvSpPr>
          <p:cNvPr id="16" name="Rectangle 2">
            <a:extLst>
              <a:ext uri="{FF2B5EF4-FFF2-40B4-BE49-F238E27FC236}">
                <a16:creationId xmlns:a16="http://schemas.microsoft.com/office/drawing/2014/main" id="{6B7D17A7-14A8-A0F2-0935-877424B00356}"/>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8CD7D439-0466-D039-BF2D-96E080640016}"/>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30" name="Picture 1">
            <a:extLst>
              <a:ext uri="{FF2B5EF4-FFF2-40B4-BE49-F238E27FC236}">
                <a16:creationId xmlns:a16="http://schemas.microsoft.com/office/drawing/2014/main" id="{C116C3E6-03FA-DE1D-4CBF-4EB7C72BCFBB}"/>
              </a:ext>
              <a:ext uri="{C183D7F6-B498-43B3-948B-1728B52AA6E4}">
                <adec:decorative xmlns:adec="http://schemas.microsoft.com/office/drawing/2017/decorative" val="1"/>
              </a:ext>
            </a:extLst>
          </p:cNvPr>
          <p:cNvPicPr>
            <a:picLocks noChangeAspect="1"/>
          </p:cNvPicPr>
          <p:nvPr/>
        </p:nvPicPr>
        <p:blipFill rotWithShape="1">
          <a:blip r:embed="rId3"/>
          <a:srcRect l="9512" t="29140" r="9333" b="28925"/>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pic>
        <p:nvPicPr>
          <p:cNvPr id="4" name="Picture 2">
            <a:extLst>
              <a:ext uri="{FF2B5EF4-FFF2-40B4-BE49-F238E27FC236}">
                <a16:creationId xmlns:a16="http://schemas.microsoft.com/office/drawing/2014/main" id="{095AAC6E-F392-AE11-692E-87EE5C8C7DED}"/>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6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5A529-7F9C-F040-F885-D9E4DEBC75E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4849E1FE-6214-70CF-80FB-5323FA0D3C73}"/>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1: Show empathy</a:t>
            </a:r>
          </a:p>
        </p:txBody>
      </p:sp>
      <p:sp>
        <p:nvSpPr>
          <p:cNvPr id="3" name="Title 1">
            <a:extLst>
              <a:ext uri="{FF2B5EF4-FFF2-40B4-BE49-F238E27FC236}">
                <a16:creationId xmlns:a16="http://schemas.microsoft.com/office/drawing/2014/main" id="{1E3DFA50-462B-D4F9-06A8-2FD0254B391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Show empathy 2</a:t>
            </a:r>
          </a:p>
        </p:txBody>
      </p:sp>
      <p:sp>
        <p:nvSpPr>
          <p:cNvPr id="9" name="Rectangle 1">
            <a:extLst>
              <a:ext uri="{FF2B5EF4-FFF2-40B4-BE49-F238E27FC236}">
                <a16:creationId xmlns:a16="http://schemas.microsoft.com/office/drawing/2014/main" id="{BE03C5E2-6BFB-1BD4-7334-E8F3B0AC83EE}"/>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95F23995-CF2E-7813-04A5-188B93F8122B}"/>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2C467EBD-4885-EF4E-77AD-D8B19413C521}"/>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Builds relationships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Less likely to lead to escalation</a:t>
            </a:r>
          </a:p>
        </p:txBody>
      </p:sp>
      <p:sp>
        <p:nvSpPr>
          <p:cNvPr id="17" name="Rectangle 3">
            <a:extLst>
              <a:ext uri="{FF2B5EF4-FFF2-40B4-BE49-F238E27FC236}">
                <a16:creationId xmlns:a16="http://schemas.microsoft.com/office/drawing/2014/main" id="{E1971336-6687-821D-8AD3-B4A082805994}"/>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2" name="Picture 1">
            <a:extLst>
              <a:ext uri="{FF2B5EF4-FFF2-40B4-BE49-F238E27FC236}">
                <a16:creationId xmlns:a16="http://schemas.microsoft.com/office/drawing/2014/main" id="{AFB1CB03-92EC-81FD-E998-ACA6588CF9E1}"/>
              </a:ext>
              <a:ext uri="{C183D7F6-B498-43B3-948B-1728B52AA6E4}">
                <adec:decorative xmlns:adec="http://schemas.microsoft.com/office/drawing/2017/decorative" val="1"/>
              </a:ext>
            </a:extLst>
          </p:cNvPr>
          <p:cNvPicPr>
            <a:picLocks noChangeAspect="1"/>
          </p:cNvPicPr>
          <p:nvPr/>
        </p:nvPicPr>
        <p:blipFill rotWithShape="1">
          <a:blip r:embed="rId3"/>
          <a:srcRect l="9512" t="29140" r="9333" b="28925"/>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ACBFF9F6-10A0-BF54-D31C-61C9706137E7}"/>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507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F1747-1871-72B0-3585-EFA28FE7499C}"/>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5DCEE8DE-AF6D-A663-7E2A-D4CC40E84F32}"/>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1: Show empathy</a:t>
            </a:r>
          </a:p>
        </p:txBody>
      </p:sp>
      <p:sp>
        <p:nvSpPr>
          <p:cNvPr id="3" name="Title 1">
            <a:extLst>
              <a:ext uri="{FF2B5EF4-FFF2-40B4-BE49-F238E27FC236}">
                <a16:creationId xmlns:a16="http://schemas.microsoft.com/office/drawing/2014/main" id="{EEDFBB81-F7B9-5540-B1F8-D6FF439AE876}"/>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Show empathy 3</a:t>
            </a:r>
          </a:p>
        </p:txBody>
      </p:sp>
      <p:sp>
        <p:nvSpPr>
          <p:cNvPr id="9" name="Rectangle 1">
            <a:extLst>
              <a:ext uri="{FF2B5EF4-FFF2-40B4-BE49-F238E27FC236}">
                <a16:creationId xmlns:a16="http://schemas.microsoft.com/office/drawing/2014/main" id="{2389B1C3-A1B0-CF50-4C2F-5835CDB2F73C}"/>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ADAFF395-2940-C4C6-FE1A-943C0AA93EEA}"/>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B9EBEEB4-B2AA-0049-2732-9E496B844165}"/>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3B7E5124-A30C-EB7B-3A15-5F018C22A4CB}"/>
              </a:ext>
            </a:extLst>
          </p:cNvPr>
          <p:cNvSpPr/>
          <p:nvPr/>
        </p:nvSpPr>
        <p:spPr>
          <a:xfrm>
            <a:off x="338552" y="4233767"/>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Harsh &amp; public communication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Overbearing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Long winded</a:t>
            </a:r>
            <a:endParaRPr lang="en-US"/>
          </a:p>
        </p:txBody>
      </p:sp>
      <p:pic>
        <p:nvPicPr>
          <p:cNvPr id="2" name="Picture 1">
            <a:extLst>
              <a:ext uri="{FF2B5EF4-FFF2-40B4-BE49-F238E27FC236}">
                <a16:creationId xmlns:a16="http://schemas.microsoft.com/office/drawing/2014/main" id="{2C638E25-0814-19CD-E354-892C589FD380}"/>
              </a:ext>
              <a:ext uri="{C183D7F6-B498-43B3-948B-1728B52AA6E4}">
                <adec:decorative xmlns:adec="http://schemas.microsoft.com/office/drawing/2017/decorative" val="1"/>
              </a:ext>
            </a:extLst>
          </p:cNvPr>
          <p:cNvPicPr>
            <a:picLocks noChangeAspect="1"/>
          </p:cNvPicPr>
          <p:nvPr/>
        </p:nvPicPr>
        <p:blipFill rotWithShape="1">
          <a:blip r:embed="rId3"/>
          <a:srcRect l="9512" t="29140" r="9333" b="28925"/>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1377CADB-FB0B-9ED6-D30E-0FE3E488CC83}"/>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373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09599-9118-BFC5-0779-77E6DB191C8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6-Step Instructional Approach: Effectively Showing Empathy</a:t>
            </a:r>
          </a:p>
        </p:txBody>
      </p:sp>
      <p:pic>
        <p:nvPicPr>
          <p:cNvPr id="1026" name="Picture 2" descr="Infographic: 6-Step Instructional Approach: Effectively Showing Empathy. When showing empathy, the first step in our 6-step approach for responding to challenging behavior, we want to be short, to-the-point, and calm. Here are some examples of how and how not to respond with empathy. Avoid: Being Long-Winded. Instead: Be Brief. Examples: &quot;It looks like you're having a hard day because your head is down, your eyes are closed, and you're not following the direction. &quot;Is there anything I can do to help?&quot; Instead: &quot;It looks like you're having a hard time getting started. I'll come back in a few minutes.&quot; Avoid: &quot;Jeremiah, you're normally so good at following directions! What's going on? What's wrong? You seem really down today. What can I do to help you?&quot; Instead: &quot;Jeremiah, how can I help you get started on your worksheet?&quot; Avoid: &quot;Hey friend, I hope you know you're a valued member of this classroom! I  really want to help you get started with your independent work. What can I do? I'm here for you!&quot; Instead: &quot;I'm sorry that it seems like you're having a tough day. I'm going to take a lap and come back to check in.&quot; Remember, how we first respond is likely to influence whether the student's behavior escalates toward crisis, or de-escalates toward a calm state conducive to learning!">
            <a:extLst>
              <a:ext uri="{FF2B5EF4-FFF2-40B4-BE49-F238E27FC236}">
                <a16:creationId xmlns:a16="http://schemas.microsoft.com/office/drawing/2014/main" id="{BBF8E7D2-D81A-9393-BAFE-54F25CECE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835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06254-9FE9-1E55-6B7A-01740AF70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782E77-0FAE-214B-343A-D6C9B124FE38}"/>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2: </a:t>
            </a:r>
            <a:r>
              <a:rPr lang="en-US" sz="4400">
                <a:latin typeface="Arial" panose="020B0604020202020204"/>
              </a:rPr>
              <a:t>Maintain the flow of instruction</a:t>
            </a:r>
            <a:endParaRPr lang="en-US"/>
          </a:p>
        </p:txBody>
      </p:sp>
      <p:sp>
        <p:nvSpPr>
          <p:cNvPr id="4" name="Title 1">
            <a:extLst>
              <a:ext uri="{FF2B5EF4-FFF2-40B4-BE49-F238E27FC236}">
                <a16:creationId xmlns:a16="http://schemas.microsoft.com/office/drawing/2014/main" id="{10849153-6BA9-53E0-033C-C935D4B56A2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Maintain the flow of instruction 1</a:t>
            </a:r>
          </a:p>
        </p:txBody>
      </p:sp>
      <p:sp>
        <p:nvSpPr>
          <p:cNvPr id="9" name="Rectangle 1">
            <a:extLst>
              <a:ext uri="{FF2B5EF4-FFF2-40B4-BE49-F238E27FC236}">
                <a16:creationId xmlns:a16="http://schemas.microsoft.com/office/drawing/2014/main" id="{82F04A09-2A11-37CA-6373-1A0184034AB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15EB10C8-04F0-FB08-F280-A9550C15E776}"/>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Repeat instructions in a positive, friendly tone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Physical movement</a:t>
            </a:r>
          </a:p>
        </p:txBody>
      </p:sp>
      <p:sp>
        <p:nvSpPr>
          <p:cNvPr id="16" name="Rectangle 2">
            <a:extLst>
              <a:ext uri="{FF2B5EF4-FFF2-40B4-BE49-F238E27FC236}">
                <a16:creationId xmlns:a16="http://schemas.microsoft.com/office/drawing/2014/main" id="{D986EA65-090F-88A3-5620-4EDA641933EA}"/>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424F996E-0881-9648-9AB9-B284AB452D7E}"/>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6" name="Picture 1">
            <a:extLst>
              <a:ext uri="{FF2B5EF4-FFF2-40B4-BE49-F238E27FC236}">
                <a16:creationId xmlns:a16="http://schemas.microsoft.com/office/drawing/2014/main" id="{2CA45FD7-6452-1CE5-9099-BE96D57AD9E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096000" y="2218514"/>
            <a:ext cx="5079649" cy="321213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8897EF5A-EC6D-F771-1297-C931067A6A7B}"/>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557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40125-FB8B-412F-432D-82856F30539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D8804B0C-BE92-9404-E4CB-0096BF560ED9}"/>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2: </a:t>
            </a:r>
            <a:r>
              <a:rPr kumimoji="0" lang="en-US" sz="4400" b="1" i="0" u="none" strike="noStrike" kern="1200" cap="none" spc="-150" normalizeH="0" baseline="0" noProof="0">
                <a:ln>
                  <a:noFill/>
                </a:ln>
                <a:solidFill>
                  <a:schemeClr val="tx1"/>
                </a:solidFill>
                <a:effectLst/>
                <a:uLnTx/>
                <a:uFillTx/>
                <a:latin typeface="Arial" panose="020B0604020202020204"/>
                <a:ea typeface="+mj-ea"/>
                <a:cs typeface="+mj-cs"/>
              </a:rPr>
              <a:t>Maintain the flow of instruction</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5" name="Title 1">
            <a:extLst>
              <a:ext uri="{FF2B5EF4-FFF2-40B4-BE49-F238E27FC236}">
                <a16:creationId xmlns:a16="http://schemas.microsoft.com/office/drawing/2014/main" id="{65334B40-CBC0-13C2-1575-24714F1583A1}"/>
              </a:ext>
            </a:extLst>
          </p:cNvPr>
          <p:cNvSpPr txBox="1">
            <a:spLocks/>
          </p:cNvSpPr>
          <p:nvPr/>
        </p:nvSpPr>
        <p:spPr>
          <a:xfrm>
            <a:off x="990600" y="-124662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Maintain the flow of instruction 2</a:t>
            </a:r>
          </a:p>
        </p:txBody>
      </p:sp>
      <p:sp>
        <p:nvSpPr>
          <p:cNvPr id="9" name="Rectangle 1">
            <a:extLst>
              <a:ext uri="{FF2B5EF4-FFF2-40B4-BE49-F238E27FC236}">
                <a16:creationId xmlns:a16="http://schemas.microsoft.com/office/drawing/2014/main" id="{87E1323E-E3E3-F50A-879D-3E88759B22A2}"/>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D2CE3F8D-F052-BA39-9E73-EC5B64078C07}"/>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ABAE26EB-3E79-C317-6A89-AAE487CEFAE7}"/>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Creates solutions-based environments</a:t>
            </a:r>
          </a:p>
        </p:txBody>
      </p:sp>
      <p:sp>
        <p:nvSpPr>
          <p:cNvPr id="17" name="Rectangle 3">
            <a:extLst>
              <a:ext uri="{FF2B5EF4-FFF2-40B4-BE49-F238E27FC236}">
                <a16:creationId xmlns:a16="http://schemas.microsoft.com/office/drawing/2014/main" id="{8850ED58-1A03-89EB-649D-42394C214499}"/>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3" name="Picture 1">
            <a:extLst>
              <a:ext uri="{FF2B5EF4-FFF2-40B4-BE49-F238E27FC236}">
                <a16:creationId xmlns:a16="http://schemas.microsoft.com/office/drawing/2014/main" id="{DC011B8E-116D-57C7-7CA5-08533CBC1EE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096000" y="2218514"/>
            <a:ext cx="5079649" cy="3212131"/>
          </a:xfrm>
          <a:prstGeom prst="rect">
            <a:avLst/>
          </a:prstGeom>
          <a:ln>
            <a:noFill/>
          </a:ln>
          <a:effectLst>
            <a:outerShdw blurRad="292100" dist="139700" dir="2700000" algn="tl" rotWithShape="0">
              <a:srgbClr val="333333">
                <a:alpha val="65000"/>
              </a:srgbClr>
            </a:outerShdw>
          </a:effectLst>
        </p:spPr>
      </p:pic>
      <p:pic>
        <p:nvPicPr>
          <p:cNvPr id="2" name="Picture 2">
            <a:extLst>
              <a:ext uri="{FF2B5EF4-FFF2-40B4-BE49-F238E27FC236}">
                <a16:creationId xmlns:a16="http://schemas.microsoft.com/office/drawing/2014/main" id="{51A950CE-5DB7-E7E9-3D87-001A87EF08CE}"/>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355AC6E-A664-0F95-A884-071F3744915F}"/>
              </a:ext>
              <a:ext uri="{C183D7F6-B498-43B3-948B-1728B52AA6E4}">
                <adec:decorative xmlns:adec="http://schemas.microsoft.com/office/drawing/2017/decorative" val="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3784785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ECE9D-5322-2CD1-7E9E-1CC9536E99FA}"/>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0626AB0B-D2A7-488A-B35D-BF1F8CDC412F}"/>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2: </a:t>
            </a:r>
            <a:r>
              <a:rPr kumimoji="0" lang="en-US" sz="4400" b="1" i="0" u="none" strike="noStrike" kern="1200" cap="none" spc="-150" normalizeH="0" baseline="0" noProof="0">
                <a:ln>
                  <a:noFill/>
                </a:ln>
                <a:solidFill>
                  <a:schemeClr val="tx1"/>
                </a:solidFill>
                <a:effectLst/>
                <a:uLnTx/>
                <a:uFillTx/>
                <a:latin typeface="Arial" panose="020B0604020202020204"/>
                <a:ea typeface="+mj-ea"/>
                <a:cs typeface="+mj-cs"/>
              </a:rPr>
              <a:t>Maintain the flow of instruction</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4" name="Title 1">
            <a:extLst>
              <a:ext uri="{FF2B5EF4-FFF2-40B4-BE49-F238E27FC236}">
                <a16:creationId xmlns:a16="http://schemas.microsoft.com/office/drawing/2014/main" id="{397DF17F-D713-0BBE-5A5D-4E601CCB1486}"/>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Maintain the flow of instruction 3</a:t>
            </a:r>
          </a:p>
        </p:txBody>
      </p:sp>
      <p:sp>
        <p:nvSpPr>
          <p:cNvPr id="9" name="Rectangle 1">
            <a:extLst>
              <a:ext uri="{FF2B5EF4-FFF2-40B4-BE49-F238E27FC236}">
                <a16:creationId xmlns:a16="http://schemas.microsoft.com/office/drawing/2014/main" id="{7C29EFB0-AECA-27E8-6802-4BCA9E8B50E9}"/>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506E906D-F871-E7E1-C340-8C20FB402029}"/>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24851868-06AE-9547-0775-3D0C3F1DAEED}"/>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C90B7957-39A6-5D21-EEB5-ABA4B0F50412}"/>
              </a:ext>
            </a:extLst>
          </p:cNvPr>
          <p:cNvSpPr/>
          <p:nvPr/>
        </p:nvSpPr>
        <p:spPr>
          <a:xfrm>
            <a:off x="338552" y="4178313"/>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Engaging in arguments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Providing too much attention</a:t>
            </a:r>
          </a:p>
        </p:txBody>
      </p:sp>
      <p:pic>
        <p:nvPicPr>
          <p:cNvPr id="2" name="Picture 1">
            <a:extLst>
              <a:ext uri="{FF2B5EF4-FFF2-40B4-BE49-F238E27FC236}">
                <a16:creationId xmlns:a16="http://schemas.microsoft.com/office/drawing/2014/main" id="{B8BB017A-8699-CCC4-C4AA-C3F0B68DAF33}"/>
              </a:ext>
              <a:ext uri="{C183D7F6-B498-43B3-948B-1728B52AA6E4}">
                <adec:decorative xmlns:adec="http://schemas.microsoft.com/office/drawing/2017/decorative" val="1"/>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87913E9-F4F5-56D4-9FF1-F8663F9AE6A2}"/>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096000" y="2218514"/>
            <a:ext cx="5079649" cy="3212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1005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4976E-A7D0-F6BB-2AA7-FFBFA2D3BC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A0816-7776-1504-5EB4-4944F5859D78}"/>
              </a:ext>
              <a:ext uri="{C183D7F6-B498-43B3-948B-1728B52AA6E4}">
                <adec:decorative xmlns:adec="http://schemas.microsoft.com/office/drawing/2017/decorative" val="1"/>
              </a:ext>
            </a:extLst>
          </p:cNvPr>
          <p:cNvSpPr>
            <a:spLocks noGrp="1"/>
          </p:cNvSpPr>
          <p:nvPr>
            <p:ph type="title"/>
          </p:nvPr>
        </p:nvSpPr>
        <p:spPr/>
        <p:txBody>
          <a:bodyPr/>
          <a:lstStyle/>
          <a:p>
            <a:r>
              <a:rPr lang="en-US"/>
              <a:t>Illustration</a:t>
            </a:r>
          </a:p>
        </p:txBody>
      </p:sp>
      <p:sp>
        <p:nvSpPr>
          <p:cNvPr id="4" name="Title 1">
            <a:extLst>
              <a:ext uri="{FF2B5EF4-FFF2-40B4-BE49-F238E27FC236}">
                <a16:creationId xmlns:a16="http://schemas.microsoft.com/office/drawing/2014/main" id="{1A3594D2-7BA0-42D8-4571-3E58DDAB534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Illustration 2</a:t>
            </a:r>
          </a:p>
        </p:txBody>
      </p:sp>
      <p:sp>
        <p:nvSpPr>
          <p:cNvPr id="3" name="Content Placeholder">
            <a:extLst>
              <a:ext uri="{FF2B5EF4-FFF2-40B4-BE49-F238E27FC236}">
                <a16:creationId xmlns:a16="http://schemas.microsoft.com/office/drawing/2014/main" id="{AAEAA26B-D61D-2258-FD3E-C982F1B8E7C0}"/>
              </a:ext>
            </a:extLst>
          </p:cNvPr>
          <p:cNvSpPr>
            <a:spLocks noGrp="1"/>
          </p:cNvSpPr>
          <p:nvPr>
            <p:ph idx="1"/>
          </p:nvPr>
        </p:nvSpPr>
        <p:spPr/>
        <p:txBody>
          <a:bodyPr>
            <a:normAutofit lnSpcReduction="10000"/>
          </a:bodyPr>
          <a:lstStyle/>
          <a:p>
            <a:pPr marL="0" indent="0">
              <a:lnSpc>
                <a:spcPct val="150000"/>
              </a:lnSpc>
              <a:buNone/>
            </a:pPr>
            <a:r>
              <a:rPr lang="en-US"/>
              <a:t>	Even though Mrs. Hill sees that Paul is still sitting in the lab station, she keeps instruction moving forward by moving on to check on other students who are getting started on their assignments. She uses active supervision by moving through the classroom, visually scanning the room to see who might need help, and providing positive verbal interactions to acknowledge students who are meeting expectations.</a:t>
            </a:r>
          </a:p>
          <a:p>
            <a:endParaRPr lang="en-US"/>
          </a:p>
        </p:txBody>
      </p:sp>
      <p:pic>
        <p:nvPicPr>
          <p:cNvPr id="5" name="Picture">
            <a:extLst>
              <a:ext uri="{FF2B5EF4-FFF2-40B4-BE49-F238E27FC236}">
                <a16:creationId xmlns:a16="http://schemas.microsoft.com/office/drawing/2014/main" id="{E8DF9635-D358-A2EF-C9CF-3EDD96FE5D6F}"/>
              </a:ext>
              <a:ext uri="{C183D7F6-B498-43B3-948B-1728B52AA6E4}">
                <adec:decorative xmlns:adec="http://schemas.microsoft.com/office/drawing/2017/decorative" val="1"/>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147386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C89A6-A6F5-B336-D677-1CE008DF8360}"/>
              </a:ext>
            </a:extLst>
          </p:cNvPr>
          <p:cNvSpPr>
            <a:spLocks noGrp="1"/>
          </p:cNvSpPr>
          <p:nvPr>
            <p:ph type="title"/>
          </p:nvPr>
        </p:nvSpPr>
        <p:spPr/>
        <p:txBody>
          <a:bodyPr>
            <a:normAutofit fontScale="90000"/>
          </a:bodyPr>
          <a:lstStyle/>
          <a:p>
            <a:r>
              <a:rPr lang="en-US"/>
              <a:t>Activity:</a:t>
            </a:r>
            <a:br>
              <a:rPr lang="en-US"/>
            </a:br>
            <a:r>
              <a:rPr lang="en-US">
                <a:solidFill>
                  <a:schemeClr val="accent5"/>
                </a:solidFill>
              </a:rPr>
              <a:t>Show Empathy Examples and Non-Examples</a:t>
            </a:r>
          </a:p>
        </p:txBody>
      </p:sp>
      <p:sp>
        <p:nvSpPr>
          <p:cNvPr id="9" name="Content">
            <a:extLst>
              <a:ext uri="{FF2B5EF4-FFF2-40B4-BE49-F238E27FC236}">
                <a16:creationId xmlns:a16="http://schemas.microsoft.com/office/drawing/2014/main" id="{A674E665-67A1-A26A-812A-6CE7C645F48F}"/>
              </a:ext>
            </a:extLst>
          </p:cNvPr>
          <p:cNvSpPr>
            <a:spLocks noGrp="1"/>
          </p:cNvSpPr>
          <p:nvPr>
            <p:ph idx="1"/>
          </p:nvPr>
        </p:nvSpPr>
        <p:spPr>
          <a:xfrm>
            <a:off x="838200" y="1825625"/>
            <a:ext cx="8727831" cy="4351338"/>
          </a:xfrm>
        </p:spPr>
        <p:txBody>
          <a:bodyPr>
            <a:normAutofit/>
          </a:bodyPr>
          <a:lstStyle/>
          <a:p>
            <a:r>
              <a:rPr lang="en-US"/>
              <a:t>Come on, just get it done!</a:t>
            </a:r>
          </a:p>
          <a:p>
            <a:r>
              <a:rPr lang="en-US"/>
              <a:t>It looks like you’re having a hard time getting started, I’ll come back in a few minutes </a:t>
            </a:r>
          </a:p>
          <a:p>
            <a:r>
              <a:rPr lang="en-US"/>
              <a:t>How can I help you get started on your worksheet?</a:t>
            </a:r>
          </a:p>
          <a:p>
            <a:r>
              <a:rPr lang="en-US"/>
              <a:t>You need to stop wasting time, please focus.</a:t>
            </a:r>
          </a:p>
          <a:p>
            <a:r>
              <a:rPr lang="en-US"/>
              <a:t>I'm sorry that it seems like you're having a tough day. I'm going to take a lap and come back to check in.</a:t>
            </a:r>
          </a:p>
          <a:p>
            <a:r>
              <a:rPr lang="en-US"/>
              <a:t>Nothing (give the student space)</a:t>
            </a:r>
          </a:p>
          <a:p>
            <a:endParaRPr lang="en-US"/>
          </a:p>
        </p:txBody>
      </p:sp>
      <p:pic>
        <p:nvPicPr>
          <p:cNvPr id="11" name="Graphic 1">
            <a:extLst>
              <a:ext uri="{FF2B5EF4-FFF2-40B4-BE49-F238E27FC236}">
                <a16:creationId xmlns:a16="http://schemas.microsoft.com/office/drawing/2014/main" id="{7FAF906E-6966-F3CB-0CB7-2D7500A76E8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03132" y="1731719"/>
            <a:ext cx="1971684" cy="1971684"/>
          </a:xfrm>
          <a:prstGeom prst="rect">
            <a:avLst/>
          </a:prstGeom>
        </p:spPr>
      </p:pic>
      <p:pic>
        <p:nvPicPr>
          <p:cNvPr id="10" name="Graphic 2">
            <a:extLst>
              <a:ext uri="{FF2B5EF4-FFF2-40B4-BE49-F238E27FC236}">
                <a16:creationId xmlns:a16="http://schemas.microsoft.com/office/drawing/2014/main" id="{33A06E48-10C9-ECD0-4A7F-1D2EAB25F37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3583" y="3744434"/>
            <a:ext cx="1971683" cy="1971683"/>
          </a:xfrm>
          <a:prstGeom prst="rect">
            <a:avLst/>
          </a:prstGeom>
        </p:spPr>
      </p:pic>
    </p:spTree>
    <p:extLst>
      <p:ext uri="{BB962C8B-B14F-4D97-AF65-F5344CB8AC3E}">
        <p14:creationId xmlns:p14="http://schemas.microsoft.com/office/powerpoint/2010/main" val="228342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D614D-BE69-AF36-2914-D54805BD5FCD}"/>
              </a:ext>
            </a:extLst>
          </p:cNvPr>
          <p:cNvSpPr>
            <a:spLocks noGrp="1"/>
          </p:cNvSpPr>
          <p:nvPr>
            <p:ph type="title"/>
          </p:nvPr>
        </p:nvSpPr>
        <p:spPr/>
        <p:txBody>
          <a:bodyPr/>
          <a:lstStyle/>
          <a:p>
            <a:r>
              <a:rPr lang="en-US"/>
              <a:t>Handout: Show Empathy</a:t>
            </a:r>
          </a:p>
        </p:txBody>
      </p:sp>
      <p:sp>
        <p:nvSpPr>
          <p:cNvPr id="3" name="Content Placeholder 1">
            <a:extLst>
              <a:ext uri="{FF2B5EF4-FFF2-40B4-BE49-F238E27FC236}">
                <a16:creationId xmlns:a16="http://schemas.microsoft.com/office/drawing/2014/main" id="{6333B3A3-9A61-280B-2A91-0BE90CC91AAC}"/>
              </a:ext>
            </a:extLst>
          </p:cNvPr>
          <p:cNvSpPr>
            <a:spLocks noGrp="1"/>
          </p:cNvSpPr>
          <p:nvPr>
            <p:ph sz="half" idx="1"/>
          </p:nvPr>
        </p:nvSpPr>
        <p:spPr>
          <a:xfrm>
            <a:off x="838200" y="1825625"/>
            <a:ext cx="10377394" cy="1578173"/>
          </a:xfrm>
        </p:spPr>
        <p:txBody>
          <a:bodyPr/>
          <a:lstStyle/>
          <a:p>
            <a:r>
              <a:rPr lang="en-US"/>
              <a:t>Use your handout to record 2-3 empathy statements you could you in your setting!</a:t>
            </a:r>
          </a:p>
          <a:p>
            <a:pPr lvl="1"/>
            <a:r>
              <a:rPr lang="en-US"/>
              <a:t>Use the examples from the previous slide OR create your own!</a:t>
            </a:r>
          </a:p>
        </p:txBody>
      </p:sp>
      <p:sp>
        <p:nvSpPr>
          <p:cNvPr id="9" name="Rectangle 1">
            <a:extLst>
              <a:ext uri="{FF2B5EF4-FFF2-40B4-BE49-F238E27FC236}">
                <a16:creationId xmlns:a16="http://schemas.microsoft.com/office/drawing/2014/main" id="{E4115E05-18ED-D02D-5A3B-F3E91519C72F}"/>
              </a:ext>
            </a:extLst>
          </p:cNvPr>
          <p:cNvSpPr/>
          <p:nvPr/>
        </p:nvSpPr>
        <p:spPr>
          <a:xfrm>
            <a:off x="1034143" y="4483175"/>
            <a:ext cx="2230881" cy="430459"/>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www.ci3t.org/pl</a:t>
            </a:r>
          </a:p>
        </p:txBody>
      </p:sp>
      <p:grpSp>
        <p:nvGrpSpPr>
          <p:cNvPr id="6" name="Picture 1" descr="Screenshot of ci3t.org professional learning tab materials with a yellow box outlining the session A 6-Step Approach for Responding to Challenging Behavior: A Tier 1 Practice">
            <a:extLst>
              <a:ext uri="{FF2B5EF4-FFF2-40B4-BE49-F238E27FC236}">
                <a16:creationId xmlns:a16="http://schemas.microsoft.com/office/drawing/2014/main" id="{FE532EFE-E063-A55B-7F8E-6F8BCD485929}"/>
              </a:ext>
            </a:extLst>
          </p:cNvPr>
          <p:cNvGrpSpPr/>
          <p:nvPr/>
        </p:nvGrpSpPr>
        <p:grpSpPr>
          <a:xfrm>
            <a:off x="3315556" y="3337532"/>
            <a:ext cx="3300217" cy="3085939"/>
            <a:chOff x="6273521" y="1498532"/>
            <a:chExt cx="4476307" cy="4741324"/>
          </a:xfrm>
        </p:grpSpPr>
        <p:pic>
          <p:nvPicPr>
            <p:cNvPr id="7" name="Picture 2">
              <a:extLst>
                <a:ext uri="{FF2B5EF4-FFF2-40B4-BE49-F238E27FC236}">
                  <a16:creationId xmlns:a16="http://schemas.microsoft.com/office/drawing/2014/main" id="{8FF05D3C-306F-B62B-216A-D1F1C446AD1F}"/>
                </a:ext>
              </a:extLst>
            </p:cNvPr>
            <p:cNvPicPr>
              <a:picLocks noChangeAspect="1"/>
            </p:cNvPicPr>
            <p:nvPr/>
          </p:nvPicPr>
          <p:blipFill rotWithShape="1">
            <a:blip r:embed="rId2"/>
            <a:srcRect/>
            <a:stretch/>
          </p:blipFill>
          <p:spPr>
            <a:xfrm>
              <a:off x="6470750" y="1498532"/>
              <a:ext cx="4279078" cy="4741324"/>
            </a:xfrm>
            <a:prstGeom prst="rect">
              <a:avLst/>
            </a:prstGeom>
            <a:solidFill>
              <a:schemeClr val="tx1"/>
            </a:solidFill>
            <a:ln>
              <a:solidFill>
                <a:schemeClr val="tx1"/>
              </a:solidFill>
            </a:ln>
          </p:spPr>
        </p:pic>
        <p:sp>
          <p:nvSpPr>
            <p:cNvPr id="8" name="Yellow Box">
              <a:extLst>
                <a:ext uri="{FF2B5EF4-FFF2-40B4-BE49-F238E27FC236}">
                  <a16:creationId xmlns:a16="http://schemas.microsoft.com/office/drawing/2014/main" id="{2DF9971D-A8AE-E562-3E87-0C40304865F3}"/>
                </a:ext>
              </a:extLst>
            </p:cNvPr>
            <p:cNvSpPr/>
            <p:nvPr/>
          </p:nvSpPr>
          <p:spPr>
            <a:xfrm>
              <a:off x="6273521" y="4805658"/>
              <a:ext cx="4476307" cy="661369"/>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descr="Image of a 6-Step Instructional Approach for Responding to Challenging Behavior worksheet.">
            <a:extLst>
              <a:ext uri="{FF2B5EF4-FFF2-40B4-BE49-F238E27FC236}">
                <a16:creationId xmlns:a16="http://schemas.microsoft.com/office/drawing/2014/main" id="{2D2EDDF3-794D-A5C0-41A7-A4A7E0D92308}"/>
              </a:ext>
            </a:extLst>
          </p:cNvPr>
          <p:cNvPicPr>
            <a:picLocks noGrp="1" noChangeAspect="1"/>
          </p:cNvPicPr>
          <p:nvPr>
            <p:ph sz="half" idx="2"/>
          </p:nvPr>
        </p:nvPicPr>
        <p:blipFill>
          <a:blip r:embed="rId3"/>
          <a:stretch>
            <a:fillRect/>
          </a:stretch>
        </p:blipFill>
        <p:spPr>
          <a:xfrm>
            <a:off x="6934416" y="3337532"/>
            <a:ext cx="2384588" cy="3085939"/>
          </a:xfrm>
          <a:ln>
            <a:solidFill>
              <a:schemeClr val="tx1"/>
            </a:solidFill>
          </a:ln>
        </p:spPr>
      </p:pic>
    </p:spTree>
    <p:extLst>
      <p:ext uri="{BB962C8B-B14F-4D97-AF65-F5344CB8AC3E}">
        <p14:creationId xmlns:p14="http://schemas.microsoft.com/office/powerpoint/2010/main" val="3833736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EDEAA-C53F-8475-E185-E1E207071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47E0D9-B62B-E18E-2186-94997B7F4028}"/>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3: </a:t>
            </a:r>
            <a:r>
              <a:rPr lang="en-US" sz="4400">
                <a:latin typeface="Arial" panose="020B0604020202020204"/>
              </a:rPr>
              <a:t>Acknowledge other students meeting expectations</a:t>
            </a:r>
            <a:endParaRPr lang="en-US"/>
          </a:p>
        </p:txBody>
      </p:sp>
      <p:sp>
        <p:nvSpPr>
          <p:cNvPr id="4" name="Title 1">
            <a:extLst>
              <a:ext uri="{FF2B5EF4-FFF2-40B4-BE49-F238E27FC236}">
                <a16:creationId xmlns:a16="http://schemas.microsoft.com/office/drawing/2014/main" id="{C65FB0CB-A531-541F-7BB5-7DE7B5FF28F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Acknowledge other students meeting expectations 1</a:t>
            </a:r>
          </a:p>
        </p:txBody>
      </p:sp>
      <p:sp>
        <p:nvSpPr>
          <p:cNvPr id="9" name="Rectangle 1">
            <a:extLst>
              <a:ext uri="{FF2B5EF4-FFF2-40B4-BE49-F238E27FC236}">
                <a16:creationId xmlns:a16="http://schemas.microsoft.com/office/drawing/2014/main" id="{DC2FBE35-9E04-5A71-DF95-552796CE3398}"/>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DACBD9B9-543A-F359-4BAA-F9E12D9A7F1D}"/>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Behavior-specific praise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Keep instruction moving forward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Be calm and sincere </a:t>
            </a:r>
          </a:p>
        </p:txBody>
      </p:sp>
      <p:sp>
        <p:nvSpPr>
          <p:cNvPr id="16" name="Rectangle 2">
            <a:extLst>
              <a:ext uri="{FF2B5EF4-FFF2-40B4-BE49-F238E27FC236}">
                <a16:creationId xmlns:a16="http://schemas.microsoft.com/office/drawing/2014/main" id="{410752CF-61D0-F9F0-62D1-4D71BBEBA78D}"/>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487E22E8-58CC-B367-975D-4A374EECEF04}"/>
              </a:ext>
              <a:ext uri="{C183D7F6-B498-43B3-948B-1728B52AA6E4}">
                <adec:decorative xmlns:adec="http://schemas.microsoft.com/office/drawing/2017/decorative" val="1"/>
              </a:ext>
            </a:extLst>
          </p:cNvPr>
          <p:cNvSpPr/>
          <p:nvPr/>
        </p:nvSpPr>
        <p:spPr>
          <a:xfrm>
            <a:off x="338552"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3" name="Picture 1">
            <a:extLst>
              <a:ext uri="{FF2B5EF4-FFF2-40B4-BE49-F238E27FC236}">
                <a16:creationId xmlns:a16="http://schemas.microsoft.com/office/drawing/2014/main" id="{C25533BE-BB3D-6840-2961-5A20A838848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20387" y="1333318"/>
            <a:ext cx="3341717" cy="5012575"/>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AAB6DE05-2BD8-52EC-9863-CE7E925190CD}"/>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93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D4FFE-662F-AF57-2E37-36878438928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7E58EA6-5A19-A92B-5E28-848F63130EB0}"/>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3: </a:t>
            </a:r>
            <a:r>
              <a:rPr kumimoji="0" lang="en-US" sz="4400" b="1" i="0" u="none" strike="noStrike" kern="1200" cap="none" spc="-150" normalizeH="0" baseline="0" noProof="0">
                <a:ln>
                  <a:noFill/>
                </a:ln>
                <a:solidFill>
                  <a:schemeClr val="tx1"/>
                </a:solidFill>
                <a:effectLst/>
                <a:uLnTx/>
                <a:uFillTx/>
                <a:latin typeface="Arial" panose="020B0604020202020204"/>
                <a:ea typeface="+mj-ea"/>
                <a:cs typeface="+mj-cs"/>
              </a:rPr>
              <a:t>Acknowledge other students meeting expectations</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4" name="Title 1">
            <a:extLst>
              <a:ext uri="{FF2B5EF4-FFF2-40B4-BE49-F238E27FC236}">
                <a16:creationId xmlns:a16="http://schemas.microsoft.com/office/drawing/2014/main" id="{A29FC839-3B25-247F-F7E8-A92D6A0F9B3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Acknowledge other students meeting expectations 2</a:t>
            </a:r>
          </a:p>
        </p:txBody>
      </p:sp>
      <p:sp>
        <p:nvSpPr>
          <p:cNvPr id="9" name="Rectangle 1">
            <a:extLst>
              <a:ext uri="{FF2B5EF4-FFF2-40B4-BE49-F238E27FC236}">
                <a16:creationId xmlns:a16="http://schemas.microsoft.com/office/drawing/2014/main" id="{E1C0646E-B6A2-D36B-EF10-A9B5DA561019}"/>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DF6F01DB-B16D-7D39-6A20-48481A832519}"/>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E919A2FB-4BC6-49DD-8C20-493BF4103DA9}"/>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Creates a positive, praise-rich environment to reinforce what is expected</a:t>
            </a:r>
          </a:p>
        </p:txBody>
      </p:sp>
      <p:sp>
        <p:nvSpPr>
          <p:cNvPr id="17" name="Rectangle 3">
            <a:extLst>
              <a:ext uri="{FF2B5EF4-FFF2-40B4-BE49-F238E27FC236}">
                <a16:creationId xmlns:a16="http://schemas.microsoft.com/office/drawing/2014/main" id="{E763738D-2C4D-4CF6-F5B7-427A5EFF2FB7}"/>
              </a:ext>
              <a:ext uri="{C183D7F6-B498-43B3-948B-1728B52AA6E4}">
                <adec:decorative xmlns:adec="http://schemas.microsoft.com/office/drawing/2017/decorative" val="1"/>
              </a:ext>
            </a:extLst>
          </p:cNvPr>
          <p:cNvSpPr/>
          <p:nvPr/>
        </p:nvSpPr>
        <p:spPr>
          <a:xfrm>
            <a:off x="338553" y="5382515"/>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2" name="Picture 1">
            <a:extLst>
              <a:ext uri="{FF2B5EF4-FFF2-40B4-BE49-F238E27FC236}">
                <a16:creationId xmlns:a16="http://schemas.microsoft.com/office/drawing/2014/main" id="{E749E79F-76E7-8EE1-26DE-0CC8A4416A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20387" y="1333318"/>
            <a:ext cx="3341717" cy="501257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10C2A06-301A-368B-30A6-958CD6B293E9}"/>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951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1345-31A7-3477-C82B-3CE306C706C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9E812E1-3DB6-B579-DA59-AE54645EF385}"/>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3: </a:t>
            </a:r>
            <a:r>
              <a:rPr kumimoji="0" lang="en-US" sz="4400" b="1" i="0" u="none" strike="noStrike" kern="1200" cap="none" spc="-150" normalizeH="0" baseline="0" noProof="0">
                <a:ln>
                  <a:noFill/>
                </a:ln>
                <a:solidFill>
                  <a:schemeClr val="tx1"/>
                </a:solidFill>
                <a:effectLst/>
                <a:uLnTx/>
                <a:uFillTx/>
                <a:latin typeface="Arial" panose="020B0604020202020204"/>
                <a:ea typeface="+mj-ea"/>
                <a:cs typeface="+mj-cs"/>
              </a:rPr>
              <a:t>Acknowledge other students meeting expectations</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4" name="Title 1">
            <a:extLst>
              <a:ext uri="{FF2B5EF4-FFF2-40B4-BE49-F238E27FC236}">
                <a16:creationId xmlns:a16="http://schemas.microsoft.com/office/drawing/2014/main" id="{2C8E5634-7808-C70B-EB0A-3730F3F4F2F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Acknowledge other students meeting expectations 3</a:t>
            </a:r>
          </a:p>
        </p:txBody>
      </p:sp>
      <p:sp>
        <p:nvSpPr>
          <p:cNvPr id="9" name="Rectangle 1">
            <a:extLst>
              <a:ext uri="{FF2B5EF4-FFF2-40B4-BE49-F238E27FC236}">
                <a16:creationId xmlns:a16="http://schemas.microsoft.com/office/drawing/2014/main" id="{F46BD000-96D9-5971-5C63-A52736A06869}"/>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79E368D2-BC61-8557-EACA-F1B8DEB8D010}"/>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3550851A-6BDA-671A-C356-C65BBBADCFA2}"/>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2AC4BCC4-33F6-54BC-1037-07F174A4CD5F}"/>
              </a:ext>
            </a:extLst>
          </p:cNvPr>
          <p:cNvSpPr/>
          <p:nvPr/>
        </p:nvSpPr>
        <p:spPr>
          <a:xfrm>
            <a:off x="338552" y="4178313"/>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Raising voice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Body language that communicates distress or frustration</a:t>
            </a:r>
          </a:p>
        </p:txBody>
      </p:sp>
      <p:pic>
        <p:nvPicPr>
          <p:cNvPr id="2" name="Picture 1">
            <a:extLst>
              <a:ext uri="{FF2B5EF4-FFF2-40B4-BE49-F238E27FC236}">
                <a16:creationId xmlns:a16="http://schemas.microsoft.com/office/drawing/2014/main" id="{951B9EC7-5A59-F174-608F-8B0CD5991D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20387" y="1333318"/>
            <a:ext cx="3341717" cy="501257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BBE12DB-54EF-3065-73C2-3D890969251B}"/>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188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9BE2C-0D25-D687-B894-B905A4EEBDF3}"/>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5016C6CA-55B6-49FB-3E1F-1BC04482AC22}"/>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5" name="Title 1">
            <a:extLst>
              <a:ext uri="{FF2B5EF4-FFF2-40B4-BE49-F238E27FC236}">
                <a16:creationId xmlns:a16="http://schemas.microsoft.com/office/drawing/2014/main" id="{B3DFD4E2-7753-1DDB-4C36-80D9F78F39B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1</a:t>
            </a:r>
          </a:p>
        </p:txBody>
      </p:sp>
      <p:sp>
        <p:nvSpPr>
          <p:cNvPr id="3" name="Textbox">
            <a:extLst>
              <a:ext uri="{FF2B5EF4-FFF2-40B4-BE49-F238E27FC236}">
                <a16:creationId xmlns:a16="http://schemas.microsoft.com/office/drawing/2014/main" id="{16ED8746-1691-8BD9-5768-56FE6468EBC7}"/>
              </a:ext>
            </a:extLst>
          </p:cNvPr>
          <p:cNvSpPr>
            <a:spLocks noGrp="1"/>
          </p:cNvSpPr>
          <p:nvPr>
            <p:ph sz="half" idx="1"/>
          </p:nvPr>
        </p:nvSpPr>
        <p:spPr>
          <a:xfrm>
            <a:off x="838199" y="1825625"/>
            <a:ext cx="10735102" cy="4351338"/>
          </a:xfrm>
        </p:spPr>
        <p:txBody>
          <a:bodyPr>
            <a:normAutofit/>
          </a:bodyPr>
          <a:lstStyle/>
          <a:p>
            <a:pPr marL="0" indent="0">
              <a:buNone/>
            </a:pPr>
            <a:r>
              <a:rPr lang="en-US" sz="3600"/>
              <a:t>On her way back to Paul, Mrs. Hill notices some students doing an excellent job of solving their selected problems and starting to check their work with their shoulder partner. </a:t>
            </a:r>
          </a:p>
          <a:p>
            <a:pPr marL="0" indent="0">
              <a:buNone/>
            </a:pPr>
            <a:endParaRPr lang="en-US" sz="3600"/>
          </a:p>
          <a:p>
            <a:pPr marL="0" indent="0">
              <a:buNone/>
            </a:pPr>
            <a:r>
              <a:rPr lang="en-US" sz="3600" b="1"/>
              <a:t>What could Mrs. Hill say/do </a:t>
            </a:r>
          </a:p>
          <a:p>
            <a:pPr marL="0" indent="0">
              <a:buNone/>
            </a:pPr>
            <a:r>
              <a:rPr lang="en-US" sz="3600" b="1"/>
              <a:t>with other students?</a:t>
            </a:r>
          </a:p>
        </p:txBody>
      </p:sp>
      <p:pic>
        <p:nvPicPr>
          <p:cNvPr id="11" name="Picture 1" descr="A screenshot of a blank Zoom chat box">
            <a:extLst>
              <a:ext uri="{FF2B5EF4-FFF2-40B4-BE49-F238E27FC236}">
                <a16:creationId xmlns:a16="http://schemas.microsoft.com/office/drawing/2014/main" id="{4B7E932E-A811-3021-36ED-A96298AE8EE5}"/>
              </a:ext>
            </a:extLst>
          </p:cNvPr>
          <p:cNvPicPr>
            <a:picLocks noGrp="1" noChangeAspect="1"/>
          </p:cNvPicPr>
          <p:nvPr>
            <p:ph sz="half" idx="2"/>
          </p:nvPr>
        </p:nvPicPr>
        <p:blipFill>
          <a:blip r:embed="rId3"/>
          <a:stretch>
            <a:fillRect/>
          </a:stretch>
        </p:blipFill>
        <p:spPr>
          <a:xfrm>
            <a:off x="7728102" y="3706087"/>
            <a:ext cx="2418345" cy="2605813"/>
          </a:xfrm>
          <a:ln>
            <a:solidFill>
              <a:schemeClr val="tx1"/>
            </a:solidFill>
          </a:ln>
        </p:spPr>
      </p:pic>
      <p:grpSp>
        <p:nvGrpSpPr>
          <p:cNvPr id="4" name="Image">
            <a:extLst>
              <a:ext uri="{FF2B5EF4-FFF2-40B4-BE49-F238E27FC236}">
                <a16:creationId xmlns:a16="http://schemas.microsoft.com/office/drawing/2014/main" id="{490C4404-F541-C5BD-2B85-986FA089378E}"/>
              </a:ext>
              <a:ext uri="{C183D7F6-B498-43B3-948B-1728B52AA6E4}">
                <adec:decorative xmlns:adec="http://schemas.microsoft.com/office/drawing/2017/decorative" val="1"/>
              </a:ext>
            </a:extLst>
          </p:cNvPr>
          <p:cNvGrpSpPr/>
          <p:nvPr/>
        </p:nvGrpSpPr>
        <p:grpSpPr>
          <a:xfrm>
            <a:off x="10228842" y="4001294"/>
            <a:ext cx="1248355" cy="2003894"/>
            <a:chOff x="10178255" y="2781745"/>
            <a:chExt cx="1614816" cy="2192176"/>
          </a:xfrm>
        </p:grpSpPr>
        <p:pic>
          <p:nvPicPr>
            <p:cNvPr id="7" name="Graphic 3" descr="Keyboard outline">
              <a:extLst>
                <a:ext uri="{FF2B5EF4-FFF2-40B4-BE49-F238E27FC236}">
                  <a16:creationId xmlns:a16="http://schemas.microsoft.com/office/drawing/2014/main" id="{87EDC513-7F1F-22D2-02D3-4FBA1F150C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7157" y="3827831"/>
              <a:ext cx="1097350" cy="1091923"/>
            </a:xfrm>
            <a:prstGeom prst="rect">
              <a:avLst/>
            </a:prstGeom>
          </p:spPr>
        </p:pic>
        <p:pic>
          <p:nvPicPr>
            <p:cNvPr id="14" name="Graphic 2" descr="Computer outline">
              <a:extLst>
                <a:ext uri="{FF2B5EF4-FFF2-40B4-BE49-F238E27FC236}">
                  <a16:creationId xmlns:a16="http://schemas.microsoft.com/office/drawing/2014/main" id="{A4D90831-EE3A-7D0C-F2E0-1F72EBE009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43993" y="2857647"/>
              <a:ext cx="1523680" cy="1516146"/>
            </a:xfrm>
            <a:prstGeom prst="rect">
              <a:avLst/>
            </a:prstGeom>
          </p:spPr>
        </p:pic>
        <p:sp>
          <p:nvSpPr>
            <p:cNvPr id="16" name="Graphic 1">
              <a:extLst>
                <a:ext uri="{FF2B5EF4-FFF2-40B4-BE49-F238E27FC236}">
                  <a16:creationId xmlns:a16="http://schemas.microsoft.com/office/drawing/2014/main" id="{1C070D83-3CE6-F457-FDFF-9678D989A0B8}"/>
                </a:ext>
              </a:extLst>
            </p:cNvPr>
            <p:cNvSpPr/>
            <p:nvPr/>
          </p:nvSpPr>
          <p:spPr>
            <a:xfrm>
              <a:off x="10178255" y="2781745"/>
              <a:ext cx="1614816" cy="21921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2">
            <a:extLst>
              <a:ext uri="{FF2B5EF4-FFF2-40B4-BE49-F238E27FC236}">
                <a16:creationId xmlns:a16="http://schemas.microsoft.com/office/drawing/2014/main" id="{A53C7828-0EDF-3999-D0FF-87A6A726CB4A}"/>
              </a:ext>
              <a:ext uri="{C183D7F6-B498-43B3-948B-1728B52AA6E4}">
                <adec:decorative xmlns:adec="http://schemas.microsoft.com/office/drawing/2017/decorative" val="1"/>
              </a:ext>
            </a:extLst>
          </p:cNvPr>
          <p:cNvPicPr>
            <a:picLocks noChangeAspect="1"/>
          </p:cNvPicPr>
          <p:nvPr/>
        </p:nvPicPr>
        <p:blipFill>
          <a:blip r:embed="rId8"/>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812159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075E7-08B0-88B3-04FE-2D1630E545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DCFA15-973F-E90B-2652-75653BC7B914}"/>
              </a:ext>
              <a:ext uri="{C183D7F6-B498-43B3-948B-1728B52AA6E4}">
                <adec:decorative xmlns:adec="http://schemas.microsoft.com/office/drawing/2017/decorative" val="1"/>
              </a:ext>
            </a:extLst>
          </p:cNvPr>
          <p:cNvSpPr>
            <a:spLocks noGrp="1"/>
          </p:cNvSpPr>
          <p:nvPr>
            <p:ph type="title"/>
          </p:nvPr>
        </p:nvSpPr>
        <p:spPr/>
        <p:txBody>
          <a:bodyPr/>
          <a:lstStyle/>
          <a:p>
            <a:r>
              <a:rPr lang="en-US"/>
              <a:t>Illustration</a:t>
            </a:r>
          </a:p>
        </p:txBody>
      </p:sp>
      <p:sp>
        <p:nvSpPr>
          <p:cNvPr id="4" name="Title 1">
            <a:extLst>
              <a:ext uri="{FF2B5EF4-FFF2-40B4-BE49-F238E27FC236}">
                <a16:creationId xmlns:a16="http://schemas.microsoft.com/office/drawing/2014/main" id="{51A2C837-D47E-95C6-CF9D-6060CEEFA0E2}"/>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Illustration 3</a:t>
            </a:r>
          </a:p>
        </p:txBody>
      </p:sp>
      <p:sp>
        <p:nvSpPr>
          <p:cNvPr id="3" name="Content Placeholder">
            <a:extLst>
              <a:ext uri="{FF2B5EF4-FFF2-40B4-BE49-F238E27FC236}">
                <a16:creationId xmlns:a16="http://schemas.microsoft.com/office/drawing/2014/main" id="{FCBAE9D9-BA9E-862A-FD24-C3C296FCB14D}"/>
              </a:ext>
            </a:extLst>
          </p:cNvPr>
          <p:cNvSpPr>
            <a:spLocks noGrp="1"/>
          </p:cNvSpPr>
          <p:nvPr>
            <p:ph idx="1"/>
          </p:nvPr>
        </p:nvSpPr>
        <p:spPr/>
        <p:txBody>
          <a:bodyPr>
            <a:normAutofit/>
          </a:bodyPr>
          <a:lstStyle/>
          <a:p>
            <a:pPr marL="0" indent="0">
              <a:lnSpc>
                <a:spcPct val="150000"/>
              </a:lnSpc>
              <a:buNone/>
            </a:pPr>
            <a:r>
              <a:rPr lang="en-US">
                <a:solidFill>
                  <a:srgbClr val="2F4E6D"/>
                </a:solidFill>
              </a:rPr>
              <a:t>	</a:t>
            </a:r>
            <a:r>
              <a:rPr lang="en-US"/>
              <a:t>Mrs. Hill looks at Liza and Bree and tells them, “You both are doing a great job of explaining your answers.” She hands them a ticket. </a:t>
            </a:r>
          </a:p>
          <a:p>
            <a:pPr marL="0" indent="0">
              <a:lnSpc>
                <a:spcPct val="150000"/>
              </a:lnSpc>
              <a:buNone/>
            </a:pPr>
            <a:r>
              <a:rPr lang="en-US"/>
              <a:t>	Next, Mrs. Hill takes a calming breath, smiles at Paul who is looking her way, and walks over to the lab station. In her mind, she thinks to herself, “You’ve got this…”</a:t>
            </a:r>
          </a:p>
          <a:p>
            <a:endParaRPr lang="en-US"/>
          </a:p>
        </p:txBody>
      </p:sp>
      <p:pic>
        <p:nvPicPr>
          <p:cNvPr id="5" name="Picture">
            <a:extLst>
              <a:ext uri="{FF2B5EF4-FFF2-40B4-BE49-F238E27FC236}">
                <a16:creationId xmlns:a16="http://schemas.microsoft.com/office/drawing/2014/main" id="{9B47248F-6A3C-9CFD-B200-EC8353A6104C}"/>
              </a:ext>
              <a:ext uri="{C183D7F6-B498-43B3-948B-1728B52AA6E4}">
                <adec:decorative xmlns:adec="http://schemas.microsoft.com/office/drawing/2017/decorative" val="1"/>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922197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73BCF-F64A-80FA-C411-6BDCBA06D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342694-5B8C-97C7-DCC9-18176AFB3CF7}"/>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4: </a:t>
            </a:r>
            <a:r>
              <a:rPr lang="en-US"/>
              <a:t>Redirect and reteach expected behavior</a:t>
            </a:r>
          </a:p>
        </p:txBody>
      </p:sp>
      <p:sp>
        <p:nvSpPr>
          <p:cNvPr id="4" name="Title 1">
            <a:extLst>
              <a:ext uri="{FF2B5EF4-FFF2-40B4-BE49-F238E27FC236}">
                <a16:creationId xmlns:a16="http://schemas.microsoft.com/office/drawing/2014/main" id="{D8D977DA-9653-01EF-92D8-CA9199E4ACF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4: Redirect and reteach expected behavior 1</a:t>
            </a:r>
          </a:p>
        </p:txBody>
      </p:sp>
      <p:sp>
        <p:nvSpPr>
          <p:cNvPr id="9" name="Rectangle 1">
            <a:extLst>
              <a:ext uri="{FF2B5EF4-FFF2-40B4-BE49-F238E27FC236}">
                <a16:creationId xmlns:a16="http://schemas.microsoft.com/office/drawing/2014/main" id="{58AFEE5E-1D61-26E5-526B-296F110FF405}"/>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90A105BA-AFD3-B35F-4ACD-BDADB96F8A72}"/>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Redirect the student to the task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Provide reminders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Reteach expected behavior</a:t>
            </a:r>
          </a:p>
        </p:txBody>
      </p:sp>
      <p:sp>
        <p:nvSpPr>
          <p:cNvPr id="16" name="Rectangle 2">
            <a:extLst>
              <a:ext uri="{FF2B5EF4-FFF2-40B4-BE49-F238E27FC236}">
                <a16:creationId xmlns:a16="http://schemas.microsoft.com/office/drawing/2014/main" id="{1D680B27-56CA-D36E-1CD7-81C8F99C713F}"/>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2A9B42DF-5A75-3B1A-3704-CE787FECCE2F}"/>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12" name="Picture 1">
            <a:extLst>
              <a:ext uri="{FF2B5EF4-FFF2-40B4-BE49-F238E27FC236}">
                <a16:creationId xmlns:a16="http://schemas.microsoft.com/office/drawing/2014/main" id="{91062EC4-FBEC-8A0E-72CC-1C793B89F7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16739" y="1777944"/>
            <a:ext cx="4276806" cy="427680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2E37ADF5-2F12-E4F5-6D63-8BB792A1F8D4}"/>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188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9BCA0-4CEC-5AAC-0882-108F087419E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72684340-3CB2-6DF2-7700-8512C390B222}"/>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4: Redirect and reteach expected behavior</a:t>
            </a:r>
          </a:p>
        </p:txBody>
      </p:sp>
      <p:sp>
        <p:nvSpPr>
          <p:cNvPr id="4" name="Title 1">
            <a:extLst>
              <a:ext uri="{FF2B5EF4-FFF2-40B4-BE49-F238E27FC236}">
                <a16:creationId xmlns:a16="http://schemas.microsoft.com/office/drawing/2014/main" id="{C3F84B14-0FD0-A722-606E-78DE063E3FF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4: Redirect and reteach expected behavior 2</a:t>
            </a:r>
          </a:p>
        </p:txBody>
      </p:sp>
      <p:sp>
        <p:nvSpPr>
          <p:cNvPr id="9" name="Rectangle 1">
            <a:extLst>
              <a:ext uri="{FF2B5EF4-FFF2-40B4-BE49-F238E27FC236}">
                <a16:creationId xmlns:a16="http://schemas.microsoft.com/office/drawing/2014/main" id="{3A8F7513-35E4-D862-74AB-6970696F2655}"/>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09C2CE3E-6CF2-E8CC-227F-F197E33F02DF}"/>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9796A381-7F23-7E35-E970-67BD8D57DB0C}"/>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Gives the student a way to get back on track quickly and respectfully</a:t>
            </a:r>
          </a:p>
        </p:txBody>
      </p:sp>
      <p:sp>
        <p:nvSpPr>
          <p:cNvPr id="17" name="Rectangle 3">
            <a:extLst>
              <a:ext uri="{FF2B5EF4-FFF2-40B4-BE49-F238E27FC236}">
                <a16:creationId xmlns:a16="http://schemas.microsoft.com/office/drawing/2014/main" id="{E769D0D9-E235-AB53-2B0D-F15F6CC96F62}"/>
              </a:ext>
              <a:ext uri="{C183D7F6-B498-43B3-948B-1728B52AA6E4}">
                <adec:decorative xmlns:adec="http://schemas.microsoft.com/office/drawing/2017/decorative" val="1"/>
              </a:ext>
            </a:extLst>
          </p:cNvPr>
          <p:cNvSpPr/>
          <p:nvPr/>
        </p:nvSpPr>
        <p:spPr>
          <a:xfrm>
            <a:off x="338554" y="5382515"/>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2" name="Picture 1">
            <a:extLst>
              <a:ext uri="{FF2B5EF4-FFF2-40B4-BE49-F238E27FC236}">
                <a16:creationId xmlns:a16="http://schemas.microsoft.com/office/drawing/2014/main" id="{A667D536-8BC4-5EA9-3458-A67B77BF08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16739" y="1777944"/>
            <a:ext cx="4276806" cy="427680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F2C201A-9794-3E77-ECCC-4D0C40C334C9}"/>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20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12E59-2F25-942A-F9BE-624AE828A3E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13B63613-F7A2-1569-0B7A-DCBEA006A93E}"/>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4: Redirect and reteach expected behavior</a:t>
            </a:r>
          </a:p>
        </p:txBody>
      </p:sp>
      <p:sp>
        <p:nvSpPr>
          <p:cNvPr id="4" name="Title 1">
            <a:extLst>
              <a:ext uri="{FF2B5EF4-FFF2-40B4-BE49-F238E27FC236}">
                <a16:creationId xmlns:a16="http://schemas.microsoft.com/office/drawing/2014/main" id="{A9BD5F7B-FCBA-DD48-823D-8F1CFB6EC58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4: Redirect and reteach expected behavior 3</a:t>
            </a:r>
          </a:p>
        </p:txBody>
      </p:sp>
      <p:sp>
        <p:nvSpPr>
          <p:cNvPr id="9" name="Rectangle 1">
            <a:extLst>
              <a:ext uri="{FF2B5EF4-FFF2-40B4-BE49-F238E27FC236}">
                <a16:creationId xmlns:a16="http://schemas.microsoft.com/office/drawing/2014/main" id="{E23394A0-1231-E2B4-A7DE-636037CC14A4}"/>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26625A84-D97D-AB7A-BBC3-C6FCC9C10555}"/>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70BC85CB-069E-52E7-0873-A7C492E8445F}"/>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183AE39F-56D8-2583-6EDE-B61DD50BFC4C}"/>
              </a:ext>
            </a:extLst>
          </p:cNvPr>
          <p:cNvSpPr/>
          <p:nvPr/>
        </p:nvSpPr>
        <p:spPr>
          <a:xfrm>
            <a:off x="338552" y="4178313"/>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Long conversations</a:t>
            </a:r>
          </a:p>
        </p:txBody>
      </p:sp>
      <p:pic>
        <p:nvPicPr>
          <p:cNvPr id="2" name="Picture 1">
            <a:extLst>
              <a:ext uri="{FF2B5EF4-FFF2-40B4-BE49-F238E27FC236}">
                <a16:creationId xmlns:a16="http://schemas.microsoft.com/office/drawing/2014/main" id="{97684B58-F939-1C5F-13DC-28C9109C8E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16739" y="1777944"/>
            <a:ext cx="4276806" cy="427680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A5CF68E-2B73-A38F-763F-D541F371B06E}"/>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416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490F8-3E53-BA28-5AEE-2D3A0195E1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27E57A-3CAF-58B9-F074-31F931299BF0}"/>
              </a:ext>
              <a:ext uri="{C183D7F6-B498-43B3-948B-1728B52AA6E4}">
                <adec:decorative xmlns:adec="http://schemas.microsoft.com/office/drawing/2017/decorative" val="1"/>
              </a:ext>
            </a:extLst>
          </p:cNvPr>
          <p:cNvSpPr>
            <a:spLocks noGrp="1"/>
          </p:cNvSpPr>
          <p:nvPr>
            <p:ph type="title"/>
          </p:nvPr>
        </p:nvSpPr>
        <p:spPr/>
        <p:txBody>
          <a:bodyPr/>
          <a:lstStyle/>
          <a:p>
            <a:r>
              <a:rPr lang="en-US"/>
              <a:t>Illustration</a:t>
            </a:r>
          </a:p>
        </p:txBody>
      </p:sp>
      <p:sp>
        <p:nvSpPr>
          <p:cNvPr id="4" name="Title 1">
            <a:extLst>
              <a:ext uri="{FF2B5EF4-FFF2-40B4-BE49-F238E27FC236}">
                <a16:creationId xmlns:a16="http://schemas.microsoft.com/office/drawing/2014/main" id="{26332113-276B-C858-E498-360C9706275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Illustration 4</a:t>
            </a:r>
          </a:p>
        </p:txBody>
      </p:sp>
      <p:sp>
        <p:nvSpPr>
          <p:cNvPr id="3" name="Content Placeholder">
            <a:extLst>
              <a:ext uri="{FF2B5EF4-FFF2-40B4-BE49-F238E27FC236}">
                <a16:creationId xmlns:a16="http://schemas.microsoft.com/office/drawing/2014/main" id="{E90BA271-338E-3813-B3E8-878EE42E942F}"/>
              </a:ext>
            </a:extLst>
          </p:cNvPr>
          <p:cNvSpPr>
            <a:spLocks noGrp="1"/>
          </p:cNvSpPr>
          <p:nvPr>
            <p:ph idx="1"/>
          </p:nvPr>
        </p:nvSpPr>
        <p:spPr>
          <a:xfrm>
            <a:off x="838200" y="1825625"/>
            <a:ext cx="10243782" cy="4351338"/>
          </a:xfrm>
        </p:spPr>
        <p:txBody>
          <a:bodyPr>
            <a:normAutofit fontScale="92500" lnSpcReduction="10000"/>
          </a:bodyPr>
          <a:lstStyle/>
          <a:p>
            <a:pPr marL="0" indent="0">
              <a:lnSpc>
                <a:spcPct val="150000"/>
              </a:lnSpc>
              <a:buNone/>
            </a:pPr>
            <a:r>
              <a:rPr lang="en-US">
                <a:solidFill>
                  <a:srgbClr val="2F4E6D"/>
                </a:solidFill>
              </a:rPr>
              <a:t>	</a:t>
            </a:r>
            <a:r>
              <a:rPr lang="en-US"/>
              <a:t>Mrs. Hill smiles at Paul and makes eye contact. She says, “Paul, you did great with these problems yesterday. Remember, the digestive system diagram you will need is right here in the book [pointing to the box with the diagram]. </a:t>
            </a:r>
          </a:p>
          <a:p>
            <a:pPr marL="0" indent="0">
              <a:lnSpc>
                <a:spcPct val="150000"/>
              </a:lnSpc>
              <a:buNone/>
            </a:pPr>
            <a:r>
              <a:rPr lang="en-US"/>
              <a:t>	The good news is you can pick any five questions you would like.” Mrs. Hill points to the answer sheet and says, “Which one would you like to start with?”</a:t>
            </a:r>
          </a:p>
          <a:p>
            <a:endParaRPr lang="en-US"/>
          </a:p>
        </p:txBody>
      </p:sp>
      <p:pic>
        <p:nvPicPr>
          <p:cNvPr id="5" name="Picture">
            <a:extLst>
              <a:ext uri="{FF2B5EF4-FFF2-40B4-BE49-F238E27FC236}">
                <a16:creationId xmlns:a16="http://schemas.microsoft.com/office/drawing/2014/main" id="{E7354AC8-19FB-17C3-C69F-64C7CCD6729F}"/>
              </a:ext>
              <a:ext uri="{C183D7F6-B498-43B3-948B-1728B52AA6E4}">
                <adec:decorative xmlns:adec="http://schemas.microsoft.com/office/drawing/2017/decorative" val="1"/>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1224151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9AACD-DE5E-1A0B-12FB-B9B2FF1845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307A94-3546-23F4-B47B-904067D2C3AC}"/>
              </a:ext>
            </a:extLst>
          </p:cNvPr>
          <p:cNvSpPr>
            <a:spLocks noGrp="1"/>
          </p:cNvSpPr>
          <p:nvPr>
            <p:ph type="title"/>
          </p:nvPr>
        </p:nvSpPr>
        <p:spPr/>
        <p:txBody>
          <a:bodyPr/>
          <a:lstStyle/>
          <a:p>
            <a:r>
              <a:rPr lang="en-US"/>
              <a:t>Let’s Chat</a:t>
            </a:r>
          </a:p>
        </p:txBody>
      </p:sp>
      <p:sp>
        <p:nvSpPr>
          <p:cNvPr id="8" name="Title 1">
            <a:extLst>
              <a:ext uri="{FF2B5EF4-FFF2-40B4-BE49-F238E27FC236}">
                <a16:creationId xmlns:a16="http://schemas.microsoft.com/office/drawing/2014/main" id="{E016A9A4-2080-BCE4-7EF4-D46E2114D7D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2</a:t>
            </a:r>
          </a:p>
        </p:txBody>
      </p:sp>
      <p:sp>
        <p:nvSpPr>
          <p:cNvPr id="9" name="Content Placeholder">
            <a:extLst>
              <a:ext uri="{FF2B5EF4-FFF2-40B4-BE49-F238E27FC236}">
                <a16:creationId xmlns:a16="http://schemas.microsoft.com/office/drawing/2014/main" id="{BF48B4B0-24C0-42CF-9DFD-B681D5843BC5}"/>
              </a:ext>
            </a:extLst>
          </p:cNvPr>
          <p:cNvSpPr>
            <a:spLocks noGrp="1"/>
          </p:cNvSpPr>
          <p:nvPr>
            <p:ph idx="1"/>
          </p:nvPr>
        </p:nvSpPr>
        <p:spPr>
          <a:xfrm>
            <a:off x="838200" y="1825625"/>
            <a:ext cx="6334125" cy="4351338"/>
          </a:xfrm>
        </p:spPr>
        <p:txBody>
          <a:bodyPr/>
          <a:lstStyle/>
          <a:p>
            <a:r>
              <a:rPr lang="en-US"/>
              <a:t>How could you keep instruction moving in your setting?</a:t>
            </a:r>
          </a:p>
          <a:p>
            <a:endParaRPr lang="en-US"/>
          </a:p>
        </p:txBody>
      </p:sp>
      <p:pic>
        <p:nvPicPr>
          <p:cNvPr id="3" name="Picture" descr="A screenshot of a blank Zoom chat box">
            <a:extLst>
              <a:ext uri="{FF2B5EF4-FFF2-40B4-BE49-F238E27FC236}">
                <a16:creationId xmlns:a16="http://schemas.microsoft.com/office/drawing/2014/main" id="{A4A0C1A4-3966-6E36-614F-4F25403287C9}"/>
              </a:ext>
            </a:extLst>
          </p:cNvPr>
          <p:cNvPicPr>
            <a:picLocks noChangeAspect="1"/>
          </p:cNvPicPr>
          <p:nvPr/>
        </p:nvPicPr>
        <p:blipFill>
          <a:blip r:embed="rId2"/>
          <a:stretch>
            <a:fillRect/>
          </a:stretch>
        </p:blipFill>
        <p:spPr>
          <a:xfrm>
            <a:off x="7604705" y="2353537"/>
            <a:ext cx="2418345" cy="2605813"/>
          </a:xfrm>
          <a:prstGeom prst="rect">
            <a:avLst/>
          </a:prstGeom>
          <a:ln>
            <a:solidFill>
              <a:schemeClr val="tx1"/>
            </a:solidFill>
          </a:ln>
        </p:spPr>
      </p:pic>
      <p:grpSp>
        <p:nvGrpSpPr>
          <p:cNvPr id="4" name="Image">
            <a:extLst>
              <a:ext uri="{FF2B5EF4-FFF2-40B4-BE49-F238E27FC236}">
                <a16:creationId xmlns:a16="http://schemas.microsoft.com/office/drawing/2014/main" id="{74B33827-3FF9-BB7D-1DB2-4FDF5BA81554}"/>
              </a:ext>
              <a:ext uri="{C183D7F6-B498-43B3-948B-1728B52AA6E4}">
                <adec:decorative xmlns:adec="http://schemas.microsoft.com/office/drawing/2017/decorative" val="1"/>
              </a:ext>
            </a:extLst>
          </p:cNvPr>
          <p:cNvGrpSpPr/>
          <p:nvPr/>
        </p:nvGrpSpPr>
        <p:grpSpPr>
          <a:xfrm>
            <a:off x="10105445" y="2648744"/>
            <a:ext cx="1248355" cy="2003894"/>
            <a:chOff x="10178255" y="2781745"/>
            <a:chExt cx="1614816" cy="2192176"/>
          </a:xfrm>
        </p:grpSpPr>
        <p:pic>
          <p:nvPicPr>
            <p:cNvPr id="5" name="Graphic 3" descr="Keyboard outline">
              <a:extLst>
                <a:ext uri="{FF2B5EF4-FFF2-40B4-BE49-F238E27FC236}">
                  <a16:creationId xmlns:a16="http://schemas.microsoft.com/office/drawing/2014/main" id="{52BB5C87-1FA4-633B-041F-99D5213985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7157" y="3827831"/>
              <a:ext cx="1097350" cy="1091923"/>
            </a:xfrm>
            <a:prstGeom prst="rect">
              <a:avLst/>
            </a:prstGeom>
          </p:spPr>
        </p:pic>
        <p:pic>
          <p:nvPicPr>
            <p:cNvPr id="6" name="Graphic 2" descr="Computer outline">
              <a:extLst>
                <a:ext uri="{FF2B5EF4-FFF2-40B4-BE49-F238E27FC236}">
                  <a16:creationId xmlns:a16="http://schemas.microsoft.com/office/drawing/2014/main" id="{833BAC9C-44DC-7792-8704-9AEFBF3EF1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43993" y="2857647"/>
              <a:ext cx="1523680" cy="1516146"/>
            </a:xfrm>
            <a:prstGeom prst="rect">
              <a:avLst/>
            </a:prstGeom>
          </p:spPr>
        </p:pic>
        <p:sp>
          <p:nvSpPr>
            <p:cNvPr id="7" name="Graphic 1">
              <a:extLst>
                <a:ext uri="{FF2B5EF4-FFF2-40B4-BE49-F238E27FC236}">
                  <a16:creationId xmlns:a16="http://schemas.microsoft.com/office/drawing/2014/main" id="{D1BE7663-3D34-0205-6176-67B9300E05D8}"/>
                </a:ext>
              </a:extLst>
            </p:cNvPr>
            <p:cNvSpPr/>
            <p:nvPr/>
          </p:nvSpPr>
          <p:spPr>
            <a:xfrm>
              <a:off x="10178255" y="2781745"/>
              <a:ext cx="1614816" cy="21921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8594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C2ED8-5312-F3E0-3199-404B6CD5B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769F71-57B6-D35F-53FA-99E4B0289AC8}"/>
              </a:ext>
            </a:extLst>
          </p:cNvPr>
          <p:cNvSpPr>
            <a:spLocks noGrp="1"/>
          </p:cNvSpPr>
          <p:nvPr>
            <p:ph type="title"/>
          </p:nvPr>
        </p:nvSpPr>
        <p:spPr/>
        <p:txBody>
          <a:bodyPr/>
          <a:lstStyle/>
          <a:p>
            <a:r>
              <a:rPr lang="en-US"/>
              <a:t>Handout: Keep Instruction Moving</a:t>
            </a:r>
          </a:p>
        </p:txBody>
      </p:sp>
      <p:sp>
        <p:nvSpPr>
          <p:cNvPr id="3" name="Content Placeholder 1">
            <a:extLst>
              <a:ext uri="{FF2B5EF4-FFF2-40B4-BE49-F238E27FC236}">
                <a16:creationId xmlns:a16="http://schemas.microsoft.com/office/drawing/2014/main" id="{56635D8C-03FC-75A4-2D55-680243B5F98F}"/>
              </a:ext>
            </a:extLst>
          </p:cNvPr>
          <p:cNvSpPr>
            <a:spLocks noGrp="1"/>
          </p:cNvSpPr>
          <p:nvPr>
            <p:ph idx="1"/>
          </p:nvPr>
        </p:nvSpPr>
        <p:spPr/>
        <p:txBody>
          <a:bodyPr/>
          <a:lstStyle/>
          <a:p>
            <a:r>
              <a:rPr lang="en-US"/>
              <a:t>Write down ways you can keep instruction moving in your setting</a:t>
            </a:r>
          </a:p>
          <a:p>
            <a:pPr lvl="1"/>
            <a:r>
              <a:rPr lang="en-US"/>
              <a:t>Consider new ideas shared in the chat!</a:t>
            </a:r>
          </a:p>
          <a:p>
            <a:endParaRPr lang="en-US"/>
          </a:p>
        </p:txBody>
      </p:sp>
      <p:sp>
        <p:nvSpPr>
          <p:cNvPr id="14" name="Rectangle: 1">
            <a:extLst>
              <a:ext uri="{FF2B5EF4-FFF2-40B4-BE49-F238E27FC236}">
                <a16:creationId xmlns:a16="http://schemas.microsoft.com/office/drawing/2014/main" id="{F2037FF5-69C6-E7B8-27F0-D79124EEC741}"/>
              </a:ext>
            </a:extLst>
          </p:cNvPr>
          <p:cNvSpPr/>
          <p:nvPr/>
        </p:nvSpPr>
        <p:spPr>
          <a:xfrm>
            <a:off x="1305448" y="4552579"/>
            <a:ext cx="2230881" cy="430459"/>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www.ci3t.org/pl</a:t>
            </a:r>
          </a:p>
        </p:txBody>
      </p:sp>
      <p:grpSp>
        <p:nvGrpSpPr>
          <p:cNvPr id="11" name="Picture 1" descr="Screenshot of ci3t.org professional learning tab materials with a yellow box outlining the session A 6-Step Approach for Responding to Challenging Behavior: A Tier 1 Practice">
            <a:extLst>
              <a:ext uri="{FF2B5EF4-FFF2-40B4-BE49-F238E27FC236}">
                <a16:creationId xmlns:a16="http://schemas.microsoft.com/office/drawing/2014/main" id="{2D553A43-2BAF-2777-E805-D03D3E9A4EDA}"/>
              </a:ext>
            </a:extLst>
          </p:cNvPr>
          <p:cNvGrpSpPr/>
          <p:nvPr/>
        </p:nvGrpSpPr>
        <p:grpSpPr>
          <a:xfrm>
            <a:off x="3586861" y="3406936"/>
            <a:ext cx="3300217" cy="3085939"/>
            <a:chOff x="6273521" y="1498532"/>
            <a:chExt cx="4476307" cy="4741324"/>
          </a:xfrm>
        </p:grpSpPr>
        <p:pic>
          <p:nvPicPr>
            <p:cNvPr id="12" name="Picture 2">
              <a:extLst>
                <a:ext uri="{FF2B5EF4-FFF2-40B4-BE49-F238E27FC236}">
                  <a16:creationId xmlns:a16="http://schemas.microsoft.com/office/drawing/2014/main" id="{3EA036B5-AD85-8711-D163-9675D8CBF546}"/>
                </a:ext>
              </a:extLst>
            </p:cNvPr>
            <p:cNvPicPr>
              <a:picLocks noChangeAspect="1"/>
            </p:cNvPicPr>
            <p:nvPr/>
          </p:nvPicPr>
          <p:blipFill rotWithShape="1">
            <a:blip r:embed="rId2"/>
            <a:srcRect/>
            <a:stretch/>
          </p:blipFill>
          <p:spPr>
            <a:xfrm>
              <a:off x="6470750" y="1498532"/>
              <a:ext cx="4279078" cy="4741324"/>
            </a:xfrm>
            <a:prstGeom prst="rect">
              <a:avLst/>
            </a:prstGeom>
            <a:solidFill>
              <a:schemeClr val="tx1"/>
            </a:solidFill>
            <a:ln>
              <a:solidFill>
                <a:schemeClr val="tx1"/>
              </a:solidFill>
            </a:ln>
          </p:spPr>
        </p:pic>
        <p:sp>
          <p:nvSpPr>
            <p:cNvPr id="13" name="Yellow Box">
              <a:extLst>
                <a:ext uri="{FF2B5EF4-FFF2-40B4-BE49-F238E27FC236}">
                  <a16:creationId xmlns:a16="http://schemas.microsoft.com/office/drawing/2014/main" id="{05E79853-A11E-09D4-836F-8CEE063C7B40}"/>
                </a:ext>
              </a:extLst>
            </p:cNvPr>
            <p:cNvSpPr/>
            <p:nvPr/>
          </p:nvSpPr>
          <p:spPr>
            <a:xfrm>
              <a:off x="6273521" y="4805658"/>
              <a:ext cx="4476307" cy="661369"/>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2" descr="Image of a 6-Step Instructional Approach for Responding to Challenging Behavior worksheet.">
            <a:extLst>
              <a:ext uri="{FF2B5EF4-FFF2-40B4-BE49-F238E27FC236}">
                <a16:creationId xmlns:a16="http://schemas.microsoft.com/office/drawing/2014/main" id="{2632955D-14C3-2C48-6C5D-0D6B06042102}"/>
              </a:ext>
            </a:extLst>
          </p:cNvPr>
          <p:cNvPicPr>
            <a:picLocks noChangeAspect="1"/>
          </p:cNvPicPr>
          <p:nvPr/>
        </p:nvPicPr>
        <p:blipFill>
          <a:blip r:embed="rId3"/>
          <a:stretch>
            <a:fillRect/>
          </a:stretch>
        </p:blipFill>
        <p:spPr>
          <a:xfrm>
            <a:off x="7205721" y="3406936"/>
            <a:ext cx="2384588" cy="3085939"/>
          </a:xfrm>
          <a:prstGeom prst="rect">
            <a:avLst/>
          </a:prstGeom>
          <a:ln>
            <a:solidFill>
              <a:schemeClr val="tx1"/>
            </a:solidFill>
          </a:ln>
        </p:spPr>
      </p:pic>
    </p:spTree>
    <p:extLst>
      <p:ext uri="{BB962C8B-B14F-4D97-AF65-F5344CB8AC3E}">
        <p14:creationId xmlns:p14="http://schemas.microsoft.com/office/powerpoint/2010/main" val="2672591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50A9D-9D6F-04F4-D0D7-84B7835B7F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5E3CF-D019-4C00-0212-52DBF5105DBB}"/>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5: </a:t>
            </a:r>
            <a:r>
              <a:rPr lang="en-US" sz="4400">
                <a:cs typeface="Arial"/>
              </a:rPr>
              <a:t>Allow time and space</a:t>
            </a:r>
            <a:endParaRPr lang="en-US"/>
          </a:p>
        </p:txBody>
      </p:sp>
      <p:sp>
        <p:nvSpPr>
          <p:cNvPr id="5" name="Title 1">
            <a:extLst>
              <a:ext uri="{FF2B5EF4-FFF2-40B4-BE49-F238E27FC236}">
                <a16:creationId xmlns:a16="http://schemas.microsoft.com/office/drawing/2014/main" id="{B44277D4-7A5D-5775-6D53-8B2B5BAA680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5: Allow time and space 1</a:t>
            </a:r>
          </a:p>
        </p:txBody>
      </p:sp>
      <p:sp>
        <p:nvSpPr>
          <p:cNvPr id="9" name="Rectangle 1">
            <a:extLst>
              <a:ext uri="{FF2B5EF4-FFF2-40B4-BE49-F238E27FC236}">
                <a16:creationId xmlns:a16="http://schemas.microsoft.com/office/drawing/2014/main" id="{DF3933AA-B2FA-4867-3649-607706AD1140}"/>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82AAE252-733E-7EF4-BEBB-DF094485383C}"/>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Offer choice to get back on track</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Rectangle 2">
            <a:extLst>
              <a:ext uri="{FF2B5EF4-FFF2-40B4-BE49-F238E27FC236}">
                <a16:creationId xmlns:a16="http://schemas.microsoft.com/office/drawing/2014/main" id="{07DFA8C2-5C59-A87D-8C2D-6B11C3BBA663}"/>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28538341-8D0F-115E-3FC7-D681E9A81D72}"/>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3" name="Picture 2">
            <a:extLst>
              <a:ext uri="{FF2B5EF4-FFF2-40B4-BE49-F238E27FC236}">
                <a16:creationId xmlns:a16="http://schemas.microsoft.com/office/drawing/2014/main" id="{80CE1352-6155-FF78-D3EF-D20034E9A636}"/>
              </a:ext>
              <a:ext uri="{C183D7F6-B498-43B3-948B-1728B52AA6E4}">
                <adec:decorative xmlns:adec="http://schemas.microsoft.com/office/drawing/2017/decorative" val="1"/>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6B5F20F8-C18F-E895-6AE4-386F7086F98C}"/>
              </a:ext>
              <a:ext uri="{C183D7F6-B498-43B3-948B-1728B52AA6E4}">
                <adec:decorative xmlns:adec="http://schemas.microsoft.com/office/drawing/2017/decorative" val="1"/>
              </a:ext>
            </a:extLst>
          </p:cNvPr>
          <p:cNvPicPr>
            <a:picLocks noChangeAspect="1"/>
          </p:cNvPicPr>
          <p:nvPr/>
        </p:nvPicPr>
        <p:blipFill>
          <a:blip r:embed="rId4"/>
          <a:srcRect l="9341" t="41457" r="7826" b="13581"/>
          <a:stretch>
            <a:fillRect/>
          </a:stretch>
        </p:blipFill>
        <p:spPr>
          <a:xfrm>
            <a:off x="6096000" y="2090223"/>
            <a:ext cx="5141519" cy="3612745"/>
          </a:xfrm>
          <a:prstGeom prst="rect">
            <a:avLst/>
          </a:prstGeom>
        </p:spPr>
      </p:pic>
    </p:spTree>
    <p:extLst>
      <p:ext uri="{BB962C8B-B14F-4D97-AF65-F5344CB8AC3E}">
        <p14:creationId xmlns:p14="http://schemas.microsoft.com/office/powerpoint/2010/main" val="1088110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1B076-6516-D492-74DE-AC904303660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23628F45-000F-58D8-E28D-FD338E519B31}"/>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5: </a:t>
            </a:r>
            <a:r>
              <a:rPr kumimoji="0" lang="en-US" sz="4400" b="1" i="0" u="none" strike="noStrike" kern="1200" cap="none" spc="-150" normalizeH="0" baseline="0" noProof="0">
                <a:ln>
                  <a:noFill/>
                </a:ln>
                <a:solidFill>
                  <a:schemeClr val="tx1"/>
                </a:solidFill>
                <a:effectLst/>
                <a:uLnTx/>
                <a:uFillTx/>
                <a:latin typeface="+mj-lt"/>
                <a:ea typeface="+mj-ea"/>
                <a:cs typeface="Arial"/>
              </a:rPr>
              <a:t>Allow time and space</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2" name="Title 1">
            <a:extLst>
              <a:ext uri="{FF2B5EF4-FFF2-40B4-BE49-F238E27FC236}">
                <a16:creationId xmlns:a16="http://schemas.microsoft.com/office/drawing/2014/main" id="{A0C1C99D-7FC2-4889-AEDE-A8B7D8993FD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5: Allow time and space 2</a:t>
            </a:r>
          </a:p>
        </p:txBody>
      </p:sp>
      <p:sp>
        <p:nvSpPr>
          <p:cNvPr id="9" name="Rectangle 1">
            <a:extLst>
              <a:ext uri="{FF2B5EF4-FFF2-40B4-BE49-F238E27FC236}">
                <a16:creationId xmlns:a16="http://schemas.microsoft.com/office/drawing/2014/main" id="{34B02D99-C54C-AFCE-28DB-915222E4CBA7}"/>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9BEBB05B-D8A1-C207-3244-7007E2815B59}"/>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FAE78771-4D17-E6A5-BB89-12DB5F8A369A}"/>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Reduces perceived tension or pressure</a:t>
            </a:r>
          </a:p>
        </p:txBody>
      </p:sp>
      <p:sp>
        <p:nvSpPr>
          <p:cNvPr id="17" name="Rectangle 3">
            <a:extLst>
              <a:ext uri="{FF2B5EF4-FFF2-40B4-BE49-F238E27FC236}">
                <a16:creationId xmlns:a16="http://schemas.microsoft.com/office/drawing/2014/main" id="{5B8FC8FC-90C8-A97B-5E71-C2C67B34D9BF}"/>
              </a:ext>
              <a:ext uri="{C183D7F6-B498-43B3-948B-1728B52AA6E4}">
                <adec:decorative xmlns:adec="http://schemas.microsoft.com/office/drawing/2017/decorative" val="1"/>
              </a:ext>
            </a:extLst>
          </p:cNvPr>
          <p:cNvSpPr/>
          <p:nvPr/>
        </p:nvSpPr>
        <p:spPr>
          <a:xfrm>
            <a:off x="338554" y="5377863"/>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4" name="Picture 1">
            <a:extLst>
              <a:ext uri="{FF2B5EF4-FFF2-40B4-BE49-F238E27FC236}">
                <a16:creationId xmlns:a16="http://schemas.microsoft.com/office/drawing/2014/main" id="{6930B733-ADEB-7E13-2879-D2AB1055BCA0}"/>
              </a:ext>
              <a:ext uri="{C183D7F6-B498-43B3-948B-1728B52AA6E4}">
                <adec:decorative xmlns:adec="http://schemas.microsoft.com/office/drawing/2017/decorative" val="1"/>
              </a:ext>
            </a:extLst>
          </p:cNvPr>
          <p:cNvPicPr>
            <a:picLocks noChangeAspect="1"/>
          </p:cNvPicPr>
          <p:nvPr/>
        </p:nvPicPr>
        <p:blipFill>
          <a:blip r:embed="rId3"/>
          <a:srcRect l="9341" t="41457" r="7826" b="13581"/>
          <a:stretch>
            <a:fillRect/>
          </a:stretch>
        </p:blipFill>
        <p:spPr>
          <a:xfrm>
            <a:off x="6096000" y="2090223"/>
            <a:ext cx="5141519" cy="3612745"/>
          </a:xfrm>
          <a:prstGeom prst="rect">
            <a:avLst/>
          </a:prstGeom>
        </p:spPr>
      </p:pic>
      <p:pic>
        <p:nvPicPr>
          <p:cNvPr id="3" name="Picture 2">
            <a:extLst>
              <a:ext uri="{FF2B5EF4-FFF2-40B4-BE49-F238E27FC236}">
                <a16:creationId xmlns:a16="http://schemas.microsoft.com/office/drawing/2014/main" id="{DE9AAC31-8759-CB51-22DD-1BD6916EC55D}"/>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351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F9308-65F1-72B7-4F05-56F339FE268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09539A6-5EA2-242E-9675-BEBB032A59B6}"/>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5: </a:t>
            </a:r>
            <a:r>
              <a:rPr kumimoji="0" lang="en-US" sz="4400" b="1" i="0" u="none" strike="noStrike" kern="1200" cap="none" spc="-150" normalizeH="0" baseline="0" noProof="0">
                <a:ln>
                  <a:noFill/>
                </a:ln>
                <a:solidFill>
                  <a:schemeClr val="tx1"/>
                </a:solidFill>
                <a:effectLst/>
                <a:uLnTx/>
                <a:uFillTx/>
                <a:latin typeface="+mj-lt"/>
                <a:ea typeface="+mj-ea"/>
                <a:cs typeface="Arial"/>
              </a:rPr>
              <a:t>Allow time and space</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2" name="Title 1">
            <a:extLst>
              <a:ext uri="{FF2B5EF4-FFF2-40B4-BE49-F238E27FC236}">
                <a16:creationId xmlns:a16="http://schemas.microsoft.com/office/drawing/2014/main" id="{C61A9D73-5D28-2F8D-E5E0-C22CBCCDE72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5: Allow time and space 3</a:t>
            </a:r>
          </a:p>
        </p:txBody>
      </p:sp>
      <p:sp>
        <p:nvSpPr>
          <p:cNvPr id="9" name="Rectangle 1">
            <a:extLst>
              <a:ext uri="{FF2B5EF4-FFF2-40B4-BE49-F238E27FC236}">
                <a16:creationId xmlns:a16="http://schemas.microsoft.com/office/drawing/2014/main" id="{3D42850C-6BC0-E7E1-4872-43CE81358662}"/>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5A5D7671-04AA-E9D8-A038-BBEC4E951DDA}"/>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AD1A3BF4-C72C-6190-62EE-030159E85905}"/>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CFC2848B-6E79-D29D-8996-D6E50FD3D047}"/>
              </a:ext>
            </a:extLst>
          </p:cNvPr>
          <p:cNvSpPr/>
          <p:nvPr/>
        </p:nvSpPr>
        <p:spPr>
          <a:xfrm>
            <a:off x="338552" y="4178313"/>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Hovering</a:t>
            </a:r>
          </a:p>
        </p:txBody>
      </p:sp>
      <p:pic>
        <p:nvPicPr>
          <p:cNvPr id="3" name="Picture 2">
            <a:extLst>
              <a:ext uri="{FF2B5EF4-FFF2-40B4-BE49-F238E27FC236}">
                <a16:creationId xmlns:a16="http://schemas.microsoft.com/office/drawing/2014/main" id="{05DAEF25-E2EC-AC3F-22D5-6BC2AD627BFE}"/>
              </a:ext>
              <a:ext uri="{C183D7F6-B498-43B3-948B-1728B52AA6E4}">
                <adec:decorative xmlns:adec="http://schemas.microsoft.com/office/drawing/2017/decorative" val="1"/>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DD904C49-3FB1-2F9B-E0BA-F7DBD5495835}"/>
              </a:ext>
              <a:ext uri="{C183D7F6-B498-43B3-948B-1728B52AA6E4}">
                <adec:decorative xmlns:adec="http://schemas.microsoft.com/office/drawing/2017/decorative" val="1"/>
              </a:ext>
            </a:extLst>
          </p:cNvPr>
          <p:cNvPicPr>
            <a:picLocks noChangeAspect="1"/>
          </p:cNvPicPr>
          <p:nvPr/>
        </p:nvPicPr>
        <p:blipFill>
          <a:blip r:embed="rId4"/>
          <a:srcRect l="9341" t="41457" r="7826" b="13581"/>
          <a:stretch>
            <a:fillRect/>
          </a:stretch>
        </p:blipFill>
        <p:spPr>
          <a:xfrm>
            <a:off x="6096000" y="2090223"/>
            <a:ext cx="5141519" cy="3612745"/>
          </a:xfrm>
          <a:prstGeom prst="rect">
            <a:avLst/>
          </a:prstGeom>
        </p:spPr>
      </p:pic>
    </p:spTree>
    <p:extLst>
      <p:ext uri="{BB962C8B-B14F-4D97-AF65-F5344CB8AC3E}">
        <p14:creationId xmlns:p14="http://schemas.microsoft.com/office/powerpoint/2010/main" val="4154996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8AF21-5AD0-FF3A-887F-20CE38F939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15D41C-F1D2-9468-8900-05812D02D689}"/>
              </a:ext>
              <a:ext uri="{C183D7F6-B498-43B3-948B-1728B52AA6E4}">
                <adec:decorative xmlns:adec="http://schemas.microsoft.com/office/drawing/2017/decorative" val="1"/>
              </a:ext>
            </a:extLst>
          </p:cNvPr>
          <p:cNvSpPr>
            <a:spLocks noGrp="1"/>
          </p:cNvSpPr>
          <p:nvPr>
            <p:ph type="title"/>
          </p:nvPr>
        </p:nvSpPr>
        <p:spPr/>
        <p:txBody>
          <a:bodyPr/>
          <a:lstStyle/>
          <a:p>
            <a:r>
              <a:rPr lang="en-US"/>
              <a:t>Illustration</a:t>
            </a:r>
          </a:p>
        </p:txBody>
      </p:sp>
      <p:sp>
        <p:nvSpPr>
          <p:cNvPr id="4" name="Title 1">
            <a:extLst>
              <a:ext uri="{FF2B5EF4-FFF2-40B4-BE49-F238E27FC236}">
                <a16:creationId xmlns:a16="http://schemas.microsoft.com/office/drawing/2014/main" id="{AE39AA62-7FCC-D151-D039-A718DD98E76C}"/>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Illustration 5</a:t>
            </a:r>
          </a:p>
        </p:txBody>
      </p:sp>
      <p:sp>
        <p:nvSpPr>
          <p:cNvPr id="3" name="Content Placeholder">
            <a:extLst>
              <a:ext uri="{FF2B5EF4-FFF2-40B4-BE49-F238E27FC236}">
                <a16:creationId xmlns:a16="http://schemas.microsoft.com/office/drawing/2014/main" id="{401601DE-97A9-56A0-30C7-55A639B7B4BA}"/>
              </a:ext>
            </a:extLst>
          </p:cNvPr>
          <p:cNvSpPr>
            <a:spLocks noGrp="1"/>
          </p:cNvSpPr>
          <p:nvPr>
            <p:ph idx="1"/>
          </p:nvPr>
        </p:nvSpPr>
        <p:spPr>
          <a:xfrm>
            <a:off x="838200" y="1825625"/>
            <a:ext cx="10243782" cy="4351338"/>
          </a:xfrm>
        </p:spPr>
        <p:txBody>
          <a:bodyPr>
            <a:normAutofit/>
          </a:bodyPr>
          <a:lstStyle/>
          <a:p>
            <a:pPr marL="0" indent="0">
              <a:lnSpc>
                <a:spcPct val="150000"/>
              </a:lnSpc>
              <a:buNone/>
            </a:pPr>
            <a:r>
              <a:rPr lang="en-US"/>
              <a:t>	After suggesting to Paul, he begin either #1 or #5 to, Mrs. Hill steps away and checks on Ben, a student seated close to the lab station. </a:t>
            </a:r>
          </a:p>
          <a:p>
            <a:pPr marL="0" indent="0">
              <a:lnSpc>
                <a:spcPct val="150000"/>
              </a:lnSpc>
              <a:buNone/>
            </a:pPr>
            <a:r>
              <a:rPr lang="en-US"/>
              <a:t>	She smiles at Ben, nodding at the progress he has made thus far and says, “Great progress, Ben. Looks like you are just about ready to talk through your answers with Paul.” </a:t>
            </a:r>
          </a:p>
          <a:p>
            <a:endParaRPr lang="en-US"/>
          </a:p>
        </p:txBody>
      </p:sp>
      <p:pic>
        <p:nvPicPr>
          <p:cNvPr id="5" name="Picture">
            <a:extLst>
              <a:ext uri="{FF2B5EF4-FFF2-40B4-BE49-F238E27FC236}">
                <a16:creationId xmlns:a16="http://schemas.microsoft.com/office/drawing/2014/main" id="{BDF43DCF-CF33-75EA-3D20-AFAE30A4E27F}"/>
              </a:ext>
              <a:ext uri="{C183D7F6-B498-43B3-948B-1728B52AA6E4}">
                <adec:decorative xmlns:adec="http://schemas.microsoft.com/office/drawing/2017/decorative" val="1"/>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35350454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6BA66-D2F2-5D22-7F6F-33ACE66D1D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AA6E4-C2A0-C7AF-25FC-E6C1EE6D6DA0}"/>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6: </a:t>
            </a:r>
            <a:r>
              <a:rPr lang="en-US" sz="4400">
                <a:cs typeface="Arial"/>
              </a:rPr>
              <a:t>Recognize and reinforce </a:t>
            </a:r>
            <a:br>
              <a:rPr lang="en-US" sz="4400">
                <a:cs typeface="Arial"/>
              </a:rPr>
            </a:br>
            <a:r>
              <a:rPr lang="en-US" sz="4400">
                <a:cs typeface="Arial"/>
              </a:rPr>
              <a:t>expected behavior when demonstrated</a:t>
            </a:r>
            <a:endParaRPr lang="en-US"/>
          </a:p>
        </p:txBody>
      </p:sp>
      <p:sp>
        <p:nvSpPr>
          <p:cNvPr id="5" name="Title 1">
            <a:extLst>
              <a:ext uri="{FF2B5EF4-FFF2-40B4-BE49-F238E27FC236}">
                <a16:creationId xmlns:a16="http://schemas.microsoft.com/office/drawing/2014/main" id="{5C16FD15-81F8-0808-2B8C-B2A1ACC7951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6: Recognize and reinforce expected behavior when demonstrated 1</a:t>
            </a:r>
          </a:p>
        </p:txBody>
      </p:sp>
      <p:sp>
        <p:nvSpPr>
          <p:cNvPr id="9" name="Rectangle 1">
            <a:extLst>
              <a:ext uri="{FF2B5EF4-FFF2-40B4-BE49-F238E27FC236}">
                <a16:creationId xmlns:a16="http://schemas.microsoft.com/office/drawing/2014/main" id="{6A00830E-1183-5FFB-2033-0E683F135FA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D1EF4D63-CDB6-8B7F-D658-9ED39DD592D7}"/>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Provide the student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a reinforcer</a:t>
            </a:r>
          </a:p>
        </p:txBody>
      </p:sp>
      <p:sp>
        <p:nvSpPr>
          <p:cNvPr id="16" name="Rectangle 2">
            <a:extLst>
              <a:ext uri="{FF2B5EF4-FFF2-40B4-BE49-F238E27FC236}">
                <a16:creationId xmlns:a16="http://schemas.microsoft.com/office/drawing/2014/main" id="{3EF5DCB7-3F1F-2E02-4C23-BD1D15763D0E}"/>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62B67DF0-5B70-1793-05E6-7054F15928FA}"/>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3" name="Picture 2">
            <a:extLst>
              <a:ext uri="{FF2B5EF4-FFF2-40B4-BE49-F238E27FC236}">
                <a16:creationId xmlns:a16="http://schemas.microsoft.com/office/drawing/2014/main" id="{9F535AF1-5AF3-6272-B4C1-5C1EE83CC9B5}"/>
              </a:ext>
              <a:ext uri="{C183D7F6-B498-43B3-948B-1728B52AA6E4}">
                <adec:decorative xmlns:adec="http://schemas.microsoft.com/office/drawing/2017/decorative" val="1"/>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698265C0-6CB6-FCE1-FAFD-EE40BFA4FB13}"/>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80867" y="2622422"/>
            <a:ext cx="4872933" cy="272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72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7B035-6BF1-7CE1-0EF8-0918DE3D371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9002B9CE-4866-30B5-EA7C-D79AE6D70DF6}"/>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6: </a:t>
            </a:r>
            <a:r>
              <a:rPr kumimoji="0" lang="en-US" sz="4400" b="1" i="0" u="none" strike="noStrike" kern="1200" cap="none" spc="-150" normalizeH="0" baseline="0" noProof="0">
                <a:ln>
                  <a:noFill/>
                </a:ln>
                <a:solidFill>
                  <a:schemeClr val="tx1"/>
                </a:solidFill>
                <a:effectLst/>
                <a:uLnTx/>
                <a:uFillTx/>
                <a:latin typeface="+mj-lt"/>
                <a:ea typeface="+mj-ea"/>
                <a:cs typeface="Arial"/>
              </a:rPr>
              <a:t>Recognize and reinforce </a:t>
            </a:r>
            <a:br>
              <a:rPr kumimoji="0" lang="en-US" sz="4400" b="1" i="0" u="none" strike="noStrike" kern="1200" cap="none" spc="-150" normalizeH="0" baseline="0" noProof="0">
                <a:ln>
                  <a:noFill/>
                </a:ln>
                <a:solidFill>
                  <a:schemeClr val="tx1"/>
                </a:solidFill>
                <a:effectLst/>
                <a:uLnTx/>
                <a:uFillTx/>
                <a:latin typeface="+mj-lt"/>
                <a:ea typeface="+mj-ea"/>
                <a:cs typeface="Arial"/>
              </a:rPr>
            </a:br>
            <a:r>
              <a:rPr kumimoji="0" lang="en-US" sz="4400" b="1" i="0" u="none" strike="noStrike" kern="1200" cap="none" spc="-150" normalizeH="0" baseline="0" noProof="0">
                <a:ln>
                  <a:noFill/>
                </a:ln>
                <a:solidFill>
                  <a:schemeClr val="tx1"/>
                </a:solidFill>
                <a:effectLst/>
                <a:uLnTx/>
                <a:uFillTx/>
                <a:latin typeface="+mj-lt"/>
                <a:ea typeface="+mj-ea"/>
                <a:cs typeface="Arial"/>
              </a:rPr>
              <a:t>expected behavior when demonstrated</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2" name="Title 1">
            <a:extLst>
              <a:ext uri="{FF2B5EF4-FFF2-40B4-BE49-F238E27FC236}">
                <a16:creationId xmlns:a16="http://schemas.microsoft.com/office/drawing/2014/main" id="{3233F1CF-79D6-3862-E438-B4EE9604D5A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6: Recognize and reinforce expected behavior when demonstrated 2</a:t>
            </a:r>
          </a:p>
        </p:txBody>
      </p:sp>
      <p:sp>
        <p:nvSpPr>
          <p:cNvPr id="9" name="Rectangle 1">
            <a:extLst>
              <a:ext uri="{FF2B5EF4-FFF2-40B4-BE49-F238E27FC236}">
                <a16:creationId xmlns:a16="http://schemas.microsoft.com/office/drawing/2014/main" id="{F0913CBE-109A-5EA3-F5EC-1DE3FC2FDB06}"/>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29013ADD-76A7-DD84-0A67-0D53DC879FDC}"/>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A2361863-425A-7DFA-FE26-41D6623098CD}"/>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Performance feedback</a:t>
            </a:r>
          </a:p>
        </p:txBody>
      </p:sp>
      <p:sp>
        <p:nvSpPr>
          <p:cNvPr id="17" name="Rectangle 3">
            <a:extLst>
              <a:ext uri="{FF2B5EF4-FFF2-40B4-BE49-F238E27FC236}">
                <a16:creationId xmlns:a16="http://schemas.microsoft.com/office/drawing/2014/main" id="{4C7E3E6F-28FD-F7E1-FB1C-ABA75917A2FF}"/>
              </a:ext>
              <a:ext uri="{C183D7F6-B498-43B3-948B-1728B52AA6E4}">
                <adec:decorative xmlns:adec="http://schemas.microsoft.com/office/drawing/2017/decorative" val="1"/>
              </a:ext>
            </a:extLst>
          </p:cNvPr>
          <p:cNvSpPr/>
          <p:nvPr/>
        </p:nvSpPr>
        <p:spPr>
          <a:xfrm>
            <a:off x="338553" y="539433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4" name="Picture 1">
            <a:extLst>
              <a:ext uri="{FF2B5EF4-FFF2-40B4-BE49-F238E27FC236}">
                <a16:creationId xmlns:a16="http://schemas.microsoft.com/office/drawing/2014/main" id="{B602A265-9EB3-0ECD-9509-B67FC624B328}"/>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80867" y="2622422"/>
            <a:ext cx="4872933" cy="27281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BB2287-6BBD-464F-177B-318B53F40DC1}"/>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121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9602C-0A0F-E311-B7E0-B71B3110CD73}"/>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8C5C4A1-B680-D29F-1E16-462832C996D8}"/>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6: </a:t>
            </a:r>
            <a:r>
              <a:rPr kumimoji="0" lang="en-US" sz="4400" b="1" i="0" u="none" strike="noStrike" kern="1200" cap="none" spc="-150" normalizeH="0" baseline="0" noProof="0">
                <a:ln>
                  <a:noFill/>
                </a:ln>
                <a:solidFill>
                  <a:schemeClr val="tx1"/>
                </a:solidFill>
                <a:effectLst/>
                <a:uLnTx/>
                <a:uFillTx/>
                <a:latin typeface="+mj-lt"/>
                <a:ea typeface="+mj-ea"/>
                <a:cs typeface="Arial"/>
              </a:rPr>
              <a:t>Recognize and reinforce </a:t>
            </a:r>
            <a:br>
              <a:rPr kumimoji="0" lang="en-US" sz="4400" b="1" i="0" u="none" strike="noStrike" kern="1200" cap="none" spc="-150" normalizeH="0" baseline="0" noProof="0">
                <a:ln>
                  <a:noFill/>
                </a:ln>
                <a:solidFill>
                  <a:schemeClr val="tx1"/>
                </a:solidFill>
                <a:effectLst/>
                <a:uLnTx/>
                <a:uFillTx/>
                <a:latin typeface="+mj-lt"/>
                <a:ea typeface="+mj-ea"/>
                <a:cs typeface="Arial"/>
              </a:rPr>
            </a:br>
            <a:r>
              <a:rPr kumimoji="0" lang="en-US" sz="4400" b="1" i="0" u="none" strike="noStrike" kern="1200" cap="none" spc="-150" normalizeH="0" baseline="0" noProof="0">
                <a:ln>
                  <a:noFill/>
                </a:ln>
                <a:solidFill>
                  <a:schemeClr val="tx1"/>
                </a:solidFill>
                <a:effectLst/>
                <a:uLnTx/>
                <a:uFillTx/>
                <a:latin typeface="+mj-lt"/>
                <a:ea typeface="+mj-ea"/>
                <a:cs typeface="Arial"/>
              </a:rPr>
              <a:t>expected behavior when demonstrated</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2" name="Title 1">
            <a:extLst>
              <a:ext uri="{FF2B5EF4-FFF2-40B4-BE49-F238E27FC236}">
                <a16:creationId xmlns:a16="http://schemas.microsoft.com/office/drawing/2014/main" id="{D40F8299-AC64-1970-1F9D-57E49CB6F44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6: Recognize and reinforce expected behavior when demonstrated 3</a:t>
            </a:r>
          </a:p>
        </p:txBody>
      </p:sp>
      <p:sp>
        <p:nvSpPr>
          <p:cNvPr id="9" name="Rectangle 1">
            <a:extLst>
              <a:ext uri="{FF2B5EF4-FFF2-40B4-BE49-F238E27FC236}">
                <a16:creationId xmlns:a16="http://schemas.microsoft.com/office/drawing/2014/main" id="{B086D8D4-3372-76C7-4A81-2A6FAF039F02}"/>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A6897311-5778-5032-9F55-6DD7A3D08E4A}"/>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DF8682C8-ABAB-F2C1-8A7B-696C7464AB22}"/>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C28E93FC-9F0B-3D3A-CF6D-C3DF6E4C66B5}"/>
              </a:ext>
            </a:extLst>
          </p:cNvPr>
          <p:cNvSpPr/>
          <p:nvPr/>
        </p:nvSpPr>
        <p:spPr>
          <a:xfrm>
            <a:off x="338552" y="4178313"/>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Being too enthusiastic</a:t>
            </a:r>
          </a:p>
        </p:txBody>
      </p:sp>
      <p:pic>
        <p:nvPicPr>
          <p:cNvPr id="3" name="Picture 2">
            <a:extLst>
              <a:ext uri="{FF2B5EF4-FFF2-40B4-BE49-F238E27FC236}">
                <a16:creationId xmlns:a16="http://schemas.microsoft.com/office/drawing/2014/main" id="{25BB1A74-C154-4316-467A-5D5CF07FFF7F}"/>
              </a:ext>
              <a:ext uri="{C183D7F6-B498-43B3-948B-1728B52AA6E4}">
                <adec:decorative xmlns:adec="http://schemas.microsoft.com/office/drawing/2017/decorative" val="1"/>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9CFA5A1-D9AF-0514-D610-44A0704E8A44}"/>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80867" y="2622422"/>
            <a:ext cx="4872933" cy="272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17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1CE25-78E3-C514-C280-BBF69BEABA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C32A0-9929-6CC2-8774-4DC1D38A74F5}"/>
              </a:ext>
              <a:ext uri="{C183D7F6-B498-43B3-948B-1728B52AA6E4}">
                <adec:decorative xmlns:adec="http://schemas.microsoft.com/office/drawing/2017/decorative" val="1"/>
              </a:ext>
            </a:extLst>
          </p:cNvPr>
          <p:cNvSpPr>
            <a:spLocks noGrp="1"/>
          </p:cNvSpPr>
          <p:nvPr>
            <p:ph type="title"/>
          </p:nvPr>
        </p:nvSpPr>
        <p:spPr/>
        <p:txBody>
          <a:bodyPr/>
          <a:lstStyle/>
          <a:p>
            <a:r>
              <a:rPr lang="en-US"/>
              <a:t>Illustration</a:t>
            </a:r>
          </a:p>
        </p:txBody>
      </p:sp>
      <p:sp>
        <p:nvSpPr>
          <p:cNvPr id="4" name="Title 1">
            <a:extLst>
              <a:ext uri="{FF2B5EF4-FFF2-40B4-BE49-F238E27FC236}">
                <a16:creationId xmlns:a16="http://schemas.microsoft.com/office/drawing/2014/main" id="{D6954C93-B9EB-A9E6-04CD-648E1F5A6EF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Illustration 6</a:t>
            </a:r>
          </a:p>
        </p:txBody>
      </p:sp>
      <p:sp>
        <p:nvSpPr>
          <p:cNvPr id="3" name="Content Placeholder">
            <a:extLst>
              <a:ext uri="{FF2B5EF4-FFF2-40B4-BE49-F238E27FC236}">
                <a16:creationId xmlns:a16="http://schemas.microsoft.com/office/drawing/2014/main" id="{8993BC11-B02A-0B44-897C-C8AECF6D191E}"/>
              </a:ext>
            </a:extLst>
          </p:cNvPr>
          <p:cNvSpPr>
            <a:spLocks noGrp="1"/>
          </p:cNvSpPr>
          <p:nvPr>
            <p:ph idx="1"/>
          </p:nvPr>
        </p:nvSpPr>
        <p:spPr>
          <a:xfrm>
            <a:off x="838200" y="1825625"/>
            <a:ext cx="10243782" cy="4351338"/>
          </a:xfrm>
        </p:spPr>
        <p:txBody>
          <a:bodyPr>
            <a:normAutofit fontScale="92500" lnSpcReduction="10000"/>
          </a:bodyPr>
          <a:lstStyle/>
          <a:p>
            <a:pPr marL="0" indent="0">
              <a:lnSpc>
                <a:spcPct val="150000"/>
              </a:lnSpc>
              <a:buNone/>
            </a:pPr>
            <a:r>
              <a:rPr lang="en-US"/>
              <a:t>	Out of the corner of her eye, Mrs. Hill notices Paul has moved to sitting in a desk next to Ben and completed #5. Mrs. Hill says, “Terrific, Paul. I appreciate you getting started. Thank you for sitting with Ben to talk through your answers.” </a:t>
            </a:r>
          </a:p>
          <a:p>
            <a:pPr marL="0" indent="0">
              <a:lnSpc>
                <a:spcPct val="150000"/>
              </a:lnSpc>
              <a:buNone/>
            </a:pPr>
            <a:r>
              <a:rPr lang="en-US"/>
              <a:t>	She hands both Paul and Ben a ticket. Paul somewhat reluctantly takes the ticket from Mrs. Hill’s hand and smirks a half-smile. “Thanks, Mrs. Hill. Are you ready, Ben?” says Paul.</a:t>
            </a:r>
          </a:p>
          <a:p>
            <a:endParaRPr lang="en-US"/>
          </a:p>
        </p:txBody>
      </p:sp>
      <p:pic>
        <p:nvPicPr>
          <p:cNvPr id="5" name="Picture">
            <a:extLst>
              <a:ext uri="{FF2B5EF4-FFF2-40B4-BE49-F238E27FC236}">
                <a16:creationId xmlns:a16="http://schemas.microsoft.com/office/drawing/2014/main" id="{7B268890-A3DD-D8BB-F858-E77D03AFA6D6}"/>
              </a:ext>
              <a:ext uri="{C183D7F6-B498-43B3-948B-1728B52AA6E4}">
                <adec:decorative xmlns:adec="http://schemas.microsoft.com/office/drawing/2017/decorative" val="1"/>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1934610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descr="Infographic: 6-Step Instructional Approach for Responding to Challenging Behavior. Step 1: Show empathy&#10;Step 2: Maintain flow of instruction&#10;Step 3: Acknowledge other students meeting expectations&#10;Step 4: Redirect and reteach expected behavior&#10;Step 5: Allow time and space&#10;Step 6: Recognize and reinforce appropriate behavior when demonstrated">
            <a:extLst>
              <a:ext uri="{FF2B5EF4-FFF2-40B4-BE49-F238E27FC236}">
                <a16:creationId xmlns:a16="http://schemas.microsoft.com/office/drawing/2014/main" id="{10C9D366-7E14-678F-BDC9-A48666209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07" y="124991"/>
            <a:ext cx="11747585" cy="66080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a:extLst>
              <a:ext uri="{FF2B5EF4-FFF2-40B4-BE49-F238E27FC236}">
                <a16:creationId xmlns:a16="http://schemas.microsoft.com/office/drawing/2014/main" id="{D5FE2DBA-8C10-388B-96C4-82C5BD238FD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6-Step Instructional Approach for Responding to Challenging Behavior 2</a:t>
            </a:r>
          </a:p>
        </p:txBody>
      </p:sp>
    </p:spTree>
    <p:extLst>
      <p:ext uri="{BB962C8B-B14F-4D97-AF65-F5344CB8AC3E}">
        <p14:creationId xmlns:p14="http://schemas.microsoft.com/office/powerpoint/2010/main" val="3622999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E0E4-693E-906A-88C6-7A3587A912D5}"/>
              </a:ext>
            </a:extLst>
          </p:cNvPr>
          <p:cNvSpPr>
            <a:spLocks noGrp="1"/>
          </p:cNvSpPr>
          <p:nvPr>
            <p:ph type="title"/>
          </p:nvPr>
        </p:nvSpPr>
        <p:spPr>
          <a:xfrm>
            <a:off x="838200" y="365125"/>
            <a:ext cx="10515600" cy="1011391"/>
          </a:xfrm>
        </p:spPr>
        <p:txBody>
          <a:bodyPr>
            <a:normAutofit fontScale="90000"/>
          </a:bodyPr>
          <a:lstStyle/>
          <a:p>
            <a:r>
              <a:rPr lang="en-US"/>
              <a:t>How to Use the Six Step Approach Effectively</a:t>
            </a:r>
          </a:p>
        </p:txBody>
      </p:sp>
      <p:pic>
        <p:nvPicPr>
          <p:cNvPr id="4" name="Online Media" descr="Video: How to Use the 6-Step Approach Effectively">
            <a:hlinkClick r:id="" action="ppaction://media"/>
            <a:extLst>
              <a:ext uri="{FF2B5EF4-FFF2-40B4-BE49-F238E27FC236}">
                <a16:creationId xmlns:a16="http://schemas.microsoft.com/office/drawing/2014/main" id="{5AD1F633-6AA3-F9DF-1812-9ADFC0BC6F59}"/>
              </a:ext>
            </a:extLst>
          </p:cNvPr>
          <p:cNvPicPr>
            <a:picLocks noGrp="1" noRot="1" noChangeAspect="1"/>
          </p:cNvPicPr>
          <p:nvPr>
            <p:ph idx="1"/>
            <a:videoFile r:link="rId1"/>
          </p:nvPr>
        </p:nvPicPr>
        <p:blipFill>
          <a:blip r:embed="rId4"/>
          <a:stretch>
            <a:fillRect/>
          </a:stretch>
        </p:blipFill>
        <p:spPr>
          <a:xfrm>
            <a:off x="744134" y="502948"/>
            <a:ext cx="10609666" cy="5989927"/>
          </a:xfrm>
          <a:prstGeom prst="rect">
            <a:avLst/>
          </a:prstGeom>
        </p:spPr>
      </p:pic>
    </p:spTree>
    <p:extLst>
      <p:ext uri="{BB962C8B-B14F-4D97-AF65-F5344CB8AC3E}">
        <p14:creationId xmlns:p14="http://schemas.microsoft.com/office/powerpoint/2010/main" val="120278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D7CFD-C4F0-1814-A39D-B6F9F7BDF40A}"/>
            </a:ext>
          </a:extLst>
        </p:cNvPr>
        <p:cNvGrpSpPr/>
        <p:nvPr/>
      </p:nvGrpSpPr>
      <p:grpSpPr>
        <a:xfrm>
          <a:off x="0" y="0"/>
          <a:ext cx="0" cy="0"/>
          <a:chOff x="0" y="0"/>
          <a:chExt cx="0" cy="0"/>
        </a:xfrm>
      </p:grpSpPr>
      <p:sp>
        <p:nvSpPr>
          <p:cNvPr id="16" name="Title">
            <a:extLst>
              <a:ext uri="{FF2B5EF4-FFF2-40B4-BE49-F238E27FC236}">
                <a16:creationId xmlns:a16="http://schemas.microsoft.com/office/drawing/2014/main" id="{FCD7AF2C-2007-66DB-5992-3B8985DDC7BD}"/>
              </a:ext>
              <a:ext uri="{C183D7F6-B498-43B3-948B-1728B52AA6E4}">
                <adec:decorative xmlns:adec="http://schemas.microsoft.com/office/drawing/2017/decorative" val="1"/>
              </a:ext>
            </a:extLst>
          </p:cNvPr>
          <p:cNvSpPr>
            <a:spLocks noGrp="1"/>
          </p:cNvSpPr>
          <p:nvPr>
            <p:ph type="title"/>
          </p:nvPr>
        </p:nvSpPr>
        <p:spPr>
          <a:solidFill>
            <a:schemeClr val="accent5"/>
          </a:solidFill>
        </p:spPr>
        <p:txBody>
          <a:bodyPr/>
          <a:lstStyle/>
          <a:p>
            <a:r>
              <a:rPr lang="en-US">
                <a:solidFill>
                  <a:schemeClr val="bg1"/>
                </a:solidFill>
              </a:rPr>
              <a:t>Let’s Talk!</a:t>
            </a:r>
          </a:p>
        </p:txBody>
      </p:sp>
      <p:sp>
        <p:nvSpPr>
          <p:cNvPr id="4" name="Title 2">
            <a:extLst>
              <a:ext uri="{FF2B5EF4-FFF2-40B4-BE49-F238E27FC236}">
                <a16:creationId xmlns:a16="http://schemas.microsoft.com/office/drawing/2014/main" id="{8C3EA9DD-F26B-DB61-65DA-90E10A473A0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Talk 2</a:t>
            </a:r>
          </a:p>
        </p:txBody>
      </p:sp>
      <p:sp>
        <p:nvSpPr>
          <p:cNvPr id="17" name="Textbox">
            <a:extLst>
              <a:ext uri="{FF2B5EF4-FFF2-40B4-BE49-F238E27FC236}">
                <a16:creationId xmlns:a16="http://schemas.microsoft.com/office/drawing/2014/main" id="{85FAA9D0-8AC4-D180-0700-D17A975F2A11}"/>
              </a:ext>
            </a:extLst>
          </p:cNvPr>
          <p:cNvSpPr>
            <a:spLocks noGrp="1"/>
          </p:cNvSpPr>
          <p:nvPr>
            <p:ph idx="1"/>
          </p:nvPr>
        </p:nvSpPr>
        <p:spPr>
          <a:xfrm>
            <a:off x="838200" y="1825626"/>
            <a:ext cx="10515600" cy="3479904"/>
          </a:xfrm>
          <a:solidFill>
            <a:schemeClr val="accent5">
              <a:lumMod val="20000"/>
              <a:lumOff val="80000"/>
            </a:schemeClr>
          </a:solidFill>
        </p:spPr>
        <p:txBody>
          <a:bodyPr>
            <a:normAutofit/>
          </a:bodyPr>
          <a:lstStyle/>
          <a:p>
            <a:pPr marL="514350" indent="-514350">
              <a:buFont typeface="+mj-lt"/>
              <a:buAutoNum type="arabicPeriod"/>
            </a:pPr>
            <a:r>
              <a:rPr lang="en-US"/>
              <a:t>Open the module </a:t>
            </a:r>
            <a:r>
              <a:rPr lang="en-US" i="1"/>
              <a:t>A Six-Step Instructional Approach to Responding to Challenging Behavior</a:t>
            </a:r>
          </a:p>
          <a:p>
            <a:pPr marL="514350" indent="-514350">
              <a:buFont typeface="+mj-lt"/>
              <a:buAutoNum type="arabicPeriod"/>
            </a:pPr>
            <a:r>
              <a:rPr lang="en-US"/>
              <a:t>Complete one of the simulations</a:t>
            </a:r>
          </a:p>
          <a:p>
            <a:pPr marL="514350" indent="-514350">
              <a:buFont typeface="+mj-lt"/>
              <a:buAutoNum type="arabicPeriod"/>
            </a:pPr>
            <a:r>
              <a:rPr lang="en-US"/>
              <a:t>Discuss:</a:t>
            </a:r>
          </a:p>
          <a:p>
            <a:pPr marL="971550" lvl="1" indent="-514350">
              <a:buFont typeface="+mj-lt"/>
              <a:buAutoNum type="arabicPeriod"/>
            </a:pPr>
            <a:r>
              <a:rPr lang="en-US"/>
              <a:t>What about the 6-Step approach do you find easiest to implement?</a:t>
            </a:r>
          </a:p>
          <a:p>
            <a:pPr marL="971550" lvl="1" indent="-514350">
              <a:buFont typeface="+mj-lt"/>
              <a:buAutoNum type="arabicPeriod"/>
            </a:pPr>
            <a:r>
              <a:rPr lang="en-US"/>
              <a:t>What about the 6-Step approach might be challenging?</a:t>
            </a:r>
          </a:p>
          <a:p>
            <a:pPr marL="971550" lvl="1" indent="-514350">
              <a:buFont typeface="+mj-lt"/>
              <a:buAutoNum type="arabicPeriod"/>
            </a:pPr>
            <a:r>
              <a:rPr lang="en-US"/>
              <a:t>What are some potential ways to address these challenges?</a:t>
            </a:r>
          </a:p>
        </p:txBody>
      </p:sp>
      <p:pic>
        <p:nvPicPr>
          <p:cNvPr id="38" name="Picture 2">
            <a:extLst>
              <a:ext uri="{FF2B5EF4-FFF2-40B4-BE49-F238E27FC236}">
                <a16:creationId xmlns:a16="http://schemas.microsoft.com/office/drawing/2014/main" id="{89528DE7-2AFD-04BD-9063-FA48CB148D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27628" y="2732377"/>
            <a:ext cx="1327567" cy="833201"/>
          </a:xfrm>
          <a:prstGeom prst="rect">
            <a:avLst/>
          </a:prstGeom>
        </p:spPr>
      </p:pic>
      <p:pic>
        <p:nvPicPr>
          <p:cNvPr id="40" name="Picture 1">
            <a:extLst>
              <a:ext uri="{FF2B5EF4-FFF2-40B4-BE49-F238E27FC236}">
                <a16:creationId xmlns:a16="http://schemas.microsoft.com/office/drawing/2014/main" id="{9FF0FFFA-CFD2-3997-CA5A-1C4FD6396F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29025" y="2735849"/>
            <a:ext cx="1327567" cy="829729"/>
          </a:xfrm>
          <a:prstGeom prst="rect">
            <a:avLst/>
          </a:prstGeom>
        </p:spPr>
      </p:pic>
      <p:pic>
        <p:nvPicPr>
          <p:cNvPr id="44" name="Picture 3">
            <a:extLst>
              <a:ext uri="{FF2B5EF4-FFF2-40B4-BE49-F238E27FC236}">
                <a16:creationId xmlns:a16="http://schemas.microsoft.com/office/drawing/2014/main" id="{D36D7275-A86B-8299-97D6-DA8BE60774A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99959" y="1944834"/>
            <a:ext cx="949748" cy="1483982"/>
          </a:xfrm>
          <a:prstGeom prst="rect">
            <a:avLst/>
          </a:prstGeom>
        </p:spPr>
      </p:pic>
      <p:pic>
        <p:nvPicPr>
          <p:cNvPr id="3" name="15:00">
            <a:extLst>
              <a:ext uri="{FF2B5EF4-FFF2-40B4-BE49-F238E27FC236}">
                <a16:creationId xmlns:a16="http://schemas.microsoft.com/office/drawing/2014/main" id="{94800DA7-1BE2-A017-EC78-EBC49BD8AA02}"/>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702488" y="5440468"/>
            <a:ext cx="3264692" cy="1157692"/>
          </a:xfrm>
          <a:prstGeom prst="rect">
            <a:avLst/>
          </a:prstGeom>
          <a:noFill/>
        </p:spPr>
      </p:pic>
      <p:pic>
        <p:nvPicPr>
          <p:cNvPr id="5" name="14:00">
            <a:extLst>
              <a:ext uri="{FF2B5EF4-FFF2-40B4-BE49-F238E27FC236}">
                <a16:creationId xmlns:a16="http://schemas.microsoft.com/office/drawing/2014/main" id="{7483A4DA-7EAA-D050-6009-498BD60AC75E}"/>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702180" y="5440468"/>
            <a:ext cx="3264692" cy="1157692"/>
          </a:xfrm>
          <a:prstGeom prst="rect">
            <a:avLst/>
          </a:prstGeom>
          <a:noFill/>
        </p:spPr>
      </p:pic>
      <p:pic>
        <p:nvPicPr>
          <p:cNvPr id="6" name="13:00">
            <a:extLst>
              <a:ext uri="{FF2B5EF4-FFF2-40B4-BE49-F238E27FC236}">
                <a16:creationId xmlns:a16="http://schemas.microsoft.com/office/drawing/2014/main" id="{E4BC65DA-D51F-0B1B-8B3D-39CC941CAA0B}"/>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702504" y="5440468"/>
            <a:ext cx="3264692" cy="1157692"/>
          </a:xfrm>
          <a:prstGeom prst="rect">
            <a:avLst/>
          </a:prstGeom>
          <a:noFill/>
        </p:spPr>
      </p:pic>
      <p:pic>
        <p:nvPicPr>
          <p:cNvPr id="7" name="12:00">
            <a:extLst>
              <a:ext uri="{FF2B5EF4-FFF2-40B4-BE49-F238E27FC236}">
                <a16:creationId xmlns:a16="http://schemas.microsoft.com/office/drawing/2014/main" id="{800E0ADE-CF13-AC5C-314A-743835A5A1C8}"/>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702236" y="5440468"/>
            <a:ext cx="3264692" cy="1157692"/>
          </a:xfrm>
          <a:prstGeom prst="rect">
            <a:avLst/>
          </a:prstGeom>
          <a:noFill/>
        </p:spPr>
      </p:pic>
      <p:pic>
        <p:nvPicPr>
          <p:cNvPr id="8" name="11:00">
            <a:extLst>
              <a:ext uri="{FF2B5EF4-FFF2-40B4-BE49-F238E27FC236}">
                <a16:creationId xmlns:a16="http://schemas.microsoft.com/office/drawing/2014/main" id="{50D2F2F1-479F-8E3C-DFB9-F23101FAF73F}"/>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702236" y="5440468"/>
            <a:ext cx="3264692" cy="1157692"/>
          </a:xfrm>
          <a:prstGeom prst="rect">
            <a:avLst/>
          </a:prstGeom>
          <a:noFill/>
        </p:spPr>
      </p:pic>
      <p:pic>
        <p:nvPicPr>
          <p:cNvPr id="9" name="10:00">
            <a:extLst>
              <a:ext uri="{FF2B5EF4-FFF2-40B4-BE49-F238E27FC236}">
                <a16:creationId xmlns:a16="http://schemas.microsoft.com/office/drawing/2014/main" id="{87C87C52-589A-C0FB-781B-FBE076411D34}"/>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702292" y="5440468"/>
            <a:ext cx="3264692" cy="1157692"/>
          </a:xfrm>
          <a:prstGeom prst="rect">
            <a:avLst/>
          </a:prstGeom>
          <a:noFill/>
        </p:spPr>
      </p:pic>
      <p:pic>
        <p:nvPicPr>
          <p:cNvPr id="10" name="09:00">
            <a:extLst>
              <a:ext uri="{FF2B5EF4-FFF2-40B4-BE49-F238E27FC236}">
                <a16:creationId xmlns:a16="http://schemas.microsoft.com/office/drawing/2014/main" id="{698EDC25-EA50-982E-F131-D831851BDC81}"/>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702348" y="5440468"/>
            <a:ext cx="3264692" cy="1157692"/>
          </a:xfrm>
          <a:prstGeom prst="rect">
            <a:avLst/>
          </a:prstGeom>
          <a:noFill/>
        </p:spPr>
      </p:pic>
      <p:pic>
        <p:nvPicPr>
          <p:cNvPr id="11" name="08:00">
            <a:extLst>
              <a:ext uri="{FF2B5EF4-FFF2-40B4-BE49-F238E27FC236}">
                <a16:creationId xmlns:a16="http://schemas.microsoft.com/office/drawing/2014/main" id="{02886EEB-37EB-2F05-11AC-3840160DAB39}"/>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702512" y="5440468"/>
            <a:ext cx="3264692" cy="1157692"/>
          </a:xfrm>
          <a:prstGeom prst="rect">
            <a:avLst/>
          </a:prstGeom>
          <a:noFill/>
        </p:spPr>
      </p:pic>
      <p:pic>
        <p:nvPicPr>
          <p:cNvPr id="12" name="07:00">
            <a:extLst>
              <a:ext uri="{FF2B5EF4-FFF2-40B4-BE49-F238E27FC236}">
                <a16:creationId xmlns:a16="http://schemas.microsoft.com/office/drawing/2014/main" id="{8E8CC276-9AE5-3BCB-746C-F806579745F9}"/>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702514" y="5440468"/>
            <a:ext cx="3264692" cy="1157692"/>
          </a:xfrm>
          <a:prstGeom prst="rect">
            <a:avLst/>
          </a:prstGeom>
          <a:noFill/>
        </p:spPr>
      </p:pic>
      <p:pic>
        <p:nvPicPr>
          <p:cNvPr id="13" name="06:00">
            <a:extLst>
              <a:ext uri="{FF2B5EF4-FFF2-40B4-BE49-F238E27FC236}">
                <a16:creationId xmlns:a16="http://schemas.microsoft.com/office/drawing/2014/main" id="{07D73484-BC70-9B66-239B-7B5E014AD42F}"/>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702514" y="5440468"/>
            <a:ext cx="3264692" cy="1157692"/>
          </a:xfrm>
          <a:prstGeom prst="rect">
            <a:avLst/>
          </a:prstGeom>
          <a:noFill/>
        </p:spPr>
      </p:pic>
      <p:pic>
        <p:nvPicPr>
          <p:cNvPr id="14" name="05:00">
            <a:extLst>
              <a:ext uri="{FF2B5EF4-FFF2-40B4-BE49-F238E27FC236}">
                <a16:creationId xmlns:a16="http://schemas.microsoft.com/office/drawing/2014/main" id="{678E5496-E56C-5796-FCB1-D2FE91BDCB87}"/>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702514" y="5440468"/>
            <a:ext cx="3264692" cy="1157692"/>
          </a:xfrm>
          <a:prstGeom prst="rect">
            <a:avLst/>
          </a:prstGeom>
          <a:noFill/>
        </p:spPr>
      </p:pic>
      <p:pic>
        <p:nvPicPr>
          <p:cNvPr id="15" name="04:00">
            <a:extLst>
              <a:ext uri="{FF2B5EF4-FFF2-40B4-BE49-F238E27FC236}">
                <a16:creationId xmlns:a16="http://schemas.microsoft.com/office/drawing/2014/main" id="{891D2CB5-9B35-5C97-7A76-C78FF385CA11}"/>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702348" y="5440468"/>
            <a:ext cx="3264692" cy="1157692"/>
          </a:xfrm>
          <a:prstGeom prst="rect">
            <a:avLst/>
          </a:prstGeom>
          <a:noFill/>
        </p:spPr>
      </p:pic>
      <p:pic>
        <p:nvPicPr>
          <p:cNvPr id="18" name="03:00">
            <a:extLst>
              <a:ext uri="{FF2B5EF4-FFF2-40B4-BE49-F238E27FC236}">
                <a16:creationId xmlns:a16="http://schemas.microsoft.com/office/drawing/2014/main" id="{91D1D0DD-9015-7367-CB4D-5827DD9C4D91}"/>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702514" y="5440470"/>
            <a:ext cx="3264692" cy="1157692"/>
          </a:xfrm>
          <a:prstGeom prst="rect">
            <a:avLst/>
          </a:prstGeom>
          <a:noFill/>
        </p:spPr>
      </p:pic>
      <p:pic>
        <p:nvPicPr>
          <p:cNvPr id="19" name="02:00">
            <a:extLst>
              <a:ext uri="{FF2B5EF4-FFF2-40B4-BE49-F238E27FC236}">
                <a16:creationId xmlns:a16="http://schemas.microsoft.com/office/drawing/2014/main" id="{E79B450A-7443-65F2-64D2-21B9449B47C4}"/>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702516" y="5440470"/>
            <a:ext cx="3264692" cy="1157692"/>
          </a:xfrm>
          <a:prstGeom prst="rect">
            <a:avLst/>
          </a:prstGeom>
          <a:noFill/>
        </p:spPr>
      </p:pic>
      <p:pic>
        <p:nvPicPr>
          <p:cNvPr id="20" name="01:00">
            <a:extLst>
              <a:ext uri="{FF2B5EF4-FFF2-40B4-BE49-F238E27FC236}">
                <a16:creationId xmlns:a16="http://schemas.microsoft.com/office/drawing/2014/main" id="{216B7356-6D6C-E67D-8FCB-3E8B3F5C82B5}"/>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4702516" y="5440472"/>
            <a:ext cx="3264692" cy="1157692"/>
          </a:xfrm>
          <a:prstGeom prst="rect">
            <a:avLst/>
          </a:prstGeom>
          <a:noFill/>
        </p:spPr>
      </p:pic>
      <p:pic>
        <p:nvPicPr>
          <p:cNvPr id="21" name="00:30">
            <a:extLst>
              <a:ext uri="{FF2B5EF4-FFF2-40B4-BE49-F238E27FC236}">
                <a16:creationId xmlns:a16="http://schemas.microsoft.com/office/drawing/2014/main" id="{931CBB04-6CFA-0970-FBE4-7A420D64FC7D}"/>
              </a:ext>
              <a:ext uri="{C183D7F6-B498-43B3-948B-1728B52AA6E4}">
                <adec:decorative xmlns:adec="http://schemas.microsoft.com/office/drawing/2017/decorative" val="1"/>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4702404" y="5440468"/>
            <a:ext cx="3264692" cy="1157692"/>
          </a:xfrm>
          <a:prstGeom prst="rect">
            <a:avLst/>
          </a:prstGeom>
          <a:noFill/>
        </p:spPr>
      </p:pic>
      <p:pic>
        <p:nvPicPr>
          <p:cNvPr id="22" name="00:00">
            <a:extLst>
              <a:ext uri="{FF2B5EF4-FFF2-40B4-BE49-F238E27FC236}">
                <a16:creationId xmlns:a16="http://schemas.microsoft.com/office/drawing/2014/main" id="{C4085036-6BC5-C40C-C188-BE72C2E2346D}"/>
              </a:ext>
              <a:ext uri="{C183D7F6-B498-43B3-948B-1728B52AA6E4}">
                <adec:decorative xmlns:adec="http://schemas.microsoft.com/office/drawing/2017/decorative" val="1"/>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4702460" y="5440469"/>
            <a:ext cx="3264691" cy="1157692"/>
          </a:xfrm>
          <a:prstGeom prst="rect">
            <a:avLst/>
          </a:prstGeom>
          <a:noFill/>
        </p:spPr>
      </p:pic>
    </p:spTree>
    <p:extLst>
      <p:ext uri="{BB962C8B-B14F-4D97-AF65-F5344CB8AC3E}">
        <p14:creationId xmlns:p14="http://schemas.microsoft.com/office/powerpoint/2010/main" val="2204781167"/>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1"/>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F219B1A-0704-C7F0-5EAC-782FC8E725A0}"/>
              </a:ext>
            </a:extLst>
          </p:cNvPr>
          <p:cNvSpPr>
            <a:spLocks noGrp="1"/>
          </p:cNvSpPr>
          <p:nvPr>
            <p:ph type="title"/>
          </p:nvPr>
        </p:nvSpPr>
        <p:spPr/>
        <p:txBody>
          <a:bodyPr>
            <a:normAutofit/>
          </a:bodyPr>
          <a:lstStyle/>
          <a:p>
            <a:r>
              <a:rPr lang="en-US"/>
              <a:t>Connecting Students to More Intensive Interventions</a:t>
            </a:r>
          </a:p>
        </p:txBody>
      </p:sp>
    </p:spTree>
    <p:extLst>
      <p:ext uri="{BB962C8B-B14F-4D97-AF65-F5344CB8AC3E}">
        <p14:creationId xmlns:p14="http://schemas.microsoft.com/office/powerpoint/2010/main" val="3090215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D4D8A-A492-AC6B-059F-4651C6915D72}"/>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29E49391-47D3-2E19-2C29-3E5B826B3E11}"/>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4</a:t>
            </a:r>
          </a:p>
        </p:txBody>
      </p:sp>
      <p:pic>
        <p:nvPicPr>
          <p:cNvPr id="3"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483BA8DF-AD43-03BE-FF52-1732E7643DEC}"/>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pic>
        <p:nvPicPr>
          <p:cNvPr id="4" name="Picture 2" descr="A Six-Step Instructional Approach for Responding to Challenging Behavior module cover">
            <a:extLst>
              <a:ext uri="{FF2B5EF4-FFF2-40B4-BE49-F238E27FC236}">
                <a16:creationId xmlns:a16="http://schemas.microsoft.com/office/drawing/2014/main" id="{D5D4C74C-908A-3B5F-37D3-1EE1501D0933}"/>
              </a:ext>
              <a:ext uri="{C183D7F6-B498-43B3-948B-1728B52AA6E4}">
                <adec:decorative xmlns:adec="http://schemas.microsoft.com/office/drawing/2017/decorative" val="0"/>
              </a:ext>
            </a:extLst>
          </p:cNvPr>
          <p:cNvPicPr>
            <a:picLocks noChangeAspect="1" noChangeArrowheads="1"/>
          </p:cNvPicPr>
          <p:nvPr/>
        </p:nvPicPr>
        <p:blipFill>
          <a:blip r:embed="rId3"/>
          <a:srcRect/>
          <a:stretch/>
        </p:blipFill>
        <p:spPr bwMode="auto">
          <a:xfrm>
            <a:off x="10704416" y="3317684"/>
            <a:ext cx="1148541" cy="179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321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45D0-FCD8-C175-BBA8-4C3045F429FB}"/>
              </a:ext>
            </a:extLst>
          </p:cNvPr>
          <p:cNvSpPr>
            <a:spLocks noGrp="1"/>
          </p:cNvSpPr>
          <p:nvPr>
            <p:ph type="title"/>
          </p:nvPr>
        </p:nvSpPr>
        <p:spPr/>
        <p:txBody>
          <a:bodyPr/>
          <a:lstStyle/>
          <a:p>
            <a:r>
              <a:rPr lang="en-US"/>
              <a:t>Tier 2 Supports </a:t>
            </a:r>
          </a:p>
        </p:txBody>
      </p:sp>
      <p:pic>
        <p:nvPicPr>
          <p:cNvPr id="5126" name="Picture 1" descr="Image of a Social Skills Intervention Secondary (Tier 2) Intervention Grid: Elementary Students form.">
            <a:extLst>
              <a:ext uri="{FF2B5EF4-FFF2-40B4-BE49-F238E27FC236}">
                <a16:creationId xmlns:a16="http://schemas.microsoft.com/office/drawing/2014/main" id="{57CC4D7E-52DE-9DB5-F152-62F9A4794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38" y="1845721"/>
            <a:ext cx="4795454" cy="3705305"/>
          </a:xfrm>
          <a:prstGeom prst="rect">
            <a:avLst/>
          </a:prstGeom>
          <a:solidFill>
            <a:schemeClr val="accent2"/>
          </a:solidFill>
          <a:ln>
            <a:solidFill>
              <a:schemeClr val="tx1"/>
            </a:solidFill>
          </a:ln>
        </p:spPr>
      </p:pic>
      <p:pic>
        <p:nvPicPr>
          <p:cNvPr id="5124" name="Picture 2" descr="Social Skills Interventions module cover.">
            <a:extLst>
              <a:ext uri="{FF2B5EF4-FFF2-40B4-BE49-F238E27FC236}">
                <a16:creationId xmlns:a16="http://schemas.microsoft.com/office/drawing/2014/main" id="{70DFE035-E7FC-131B-A241-8EA89E87BD9F}"/>
              </a:ext>
            </a:extLst>
          </p:cNvPr>
          <p:cNvPicPr>
            <a:picLocks noChangeAspect="1" noChangeArrowheads="1"/>
          </p:cNvPicPr>
          <p:nvPr/>
        </p:nvPicPr>
        <p:blipFill>
          <a:blip r:embed="rId4"/>
          <a:srcRect/>
          <a:stretch/>
        </p:blipFill>
        <p:spPr bwMode="auto">
          <a:xfrm>
            <a:off x="4333970" y="3537317"/>
            <a:ext cx="1835366" cy="2867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Image of Behavior Contract Intervention Grid: Elementary School Example form.">
            <a:extLst>
              <a:ext uri="{FF2B5EF4-FFF2-40B4-BE49-F238E27FC236}">
                <a16:creationId xmlns:a16="http://schemas.microsoft.com/office/drawing/2014/main" id="{0A1298B4-4595-2E51-12BC-18327559950F}"/>
              </a:ext>
            </a:extLst>
          </p:cNvPr>
          <p:cNvPicPr>
            <a:picLocks noChangeAspect="1"/>
          </p:cNvPicPr>
          <p:nvPr/>
        </p:nvPicPr>
        <p:blipFill rotWithShape="1">
          <a:blip r:embed="rId5"/>
          <a:srcRect b="1586"/>
          <a:stretch/>
        </p:blipFill>
        <p:spPr>
          <a:xfrm>
            <a:off x="6598459" y="1845721"/>
            <a:ext cx="4795454" cy="3705305"/>
          </a:xfrm>
          <a:prstGeom prst="rect">
            <a:avLst/>
          </a:prstGeom>
          <a:ln>
            <a:solidFill>
              <a:schemeClr val="tx1"/>
            </a:solidFill>
          </a:ln>
        </p:spPr>
      </p:pic>
      <p:pic>
        <p:nvPicPr>
          <p:cNvPr id="5122" name="Picture 4" descr="Behavior Contracts to Support Classroom Behavior and Engagement module cover.">
            <a:extLst>
              <a:ext uri="{FF2B5EF4-FFF2-40B4-BE49-F238E27FC236}">
                <a16:creationId xmlns:a16="http://schemas.microsoft.com/office/drawing/2014/main" id="{534855AF-2BA1-F780-F83B-8193BCF15D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7470" y="3429000"/>
            <a:ext cx="1835499" cy="2867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8319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A4714-E309-26DB-924A-453102411CF8}"/>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3A9CB9F0-CACE-DEBD-181A-7D31F1F948B5}"/>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Join us at future EMPOWER+ to learn more! </a:t>
            </a:r>
          </a:p>
        </p:txBody>
      </p:sp>
      <p:sp>
        <p:nvSpPr>
          <p:cNvPr id="2" name="Title">
            <a:extLst>
              <a:ext uri="{FF2B5EF4-FFF2-40B4-BE49-F238E27FC236}">
                <a16:creationId xmlns:a16="http://schemas.microsoft.com/office/drawing/2014/main" id="{B366725F-8ADB-BB1E-D4FE-B7C7F941B3A3}"/>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Join us at future EMPOWER+ to learn more! 1</a:t>
            </a:r>
          </a:p>
        </p:txBody>
      </p:sp>
      <p:graphicFrame>
        <p:nvGraphicFramePr>
          <p:cNvPr id="5" name="Content" descr="Table of EMPOWER + Sessions and Dates">
            <a:extLst>
              <a:ext uri="{FF2B5EF4-FFF2-40B4-BE49-F238E27FC236}">
                <a16:creationId xmlns:a16="http://schemas.microsoft.com/office/drawing/2014/main" id="{C28902B5-8F1C-D3D8-927D-BBA997EFE59D}"/>
              </a:ext>
            </a:extLst>
          </p:cNvPr>
          <p:cNvGraphicFramePr>
            <a:graphicFrameLocks/>
          </p:cNvGraphicFramePr>
          <p:nvPr>
            <p:extLst>
              <p:ext uri="{D42A27DB-BD31-4B8C-83A1-F6EECF244321}">
                <p14:modId xmlns:p14="http://schemas.microsoft.com/office/powerpoint/2010/main" val="1901931966"/>
              </p:ext>
            </p:extLst>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2 Support for Students Experiencing Anxious Feelings: Recognize. Relax. Record. on March 25, 2026 (Wednesday). ">
            <a:extLst>
              <a:ext uri="{FF2B5EF4-FFF2-40B4-BE49-F238E27FC236}">
                <a16:creationId xmlns:a16="http://schemas.microsoft.com/office/drawing/2014/main" id="{35CFAA5D-5E91-BD49-7577-7A560BC3E5A1}"/>
              </a:ext>
            </a:extLst>
          </p:cNvPr>
          <p:cNvSpPr/>
          <p:nvPr/>
        </p:nvSpPr>
        <p:spPr>
          <a:xfrm>
            <a:off x="628047" y="4868335"/>
            <a:ext cx="9108078" cy="62978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
            <a:extLst>
              <a:ext uri="{FF2B5EF4-FFF2-40B4-BE49-F238E27FC236}">
                <a16:creationId xmlns:a16="http://schemas.microsoft.com/office/drawing/2014/main" id="{CEE6657A-C210-C0EB-1A2B-31409720929E}"/>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9900924" y="2429581"/>
            <a:ext cx="1906556" cy="2978995"/>
          </a:xfrm>
          <a:prstGeom prst="rect">
            <a:avLst/>
          </a:prstGeom>
        </p:spPr>
      </p:pic>
    </p:spTree>
    <p:extLst>
      <p:ext uri="{BB962C8B-B14F-4D97-AF65-F5344CB8AC3E}">
        <p14:creationId xmlns:p14="http://schemas.microsoft.com/office/powerpoint/2010/main" val="68725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45D0-FCD8-C175-BBA8-4C3045F429FB}"/>
              </a:ext>
            </a:extLst>
          </p:cNvPr>
          <p:cNvSpPr>
            <a:spLocks noGrp="1"/>
          </p:cNvSpPr>
          <p:nvPr>
            <p:ph type="title"/>
          </p:nvPr>
        </p:nvSpPr>
        <p:spPr/>
        <p:txBody>
          <a:bodyPr/>
          <a:lstStyle/>
          <a:p>
            <a:r>
              <a:rPr lang="en-US"/>
              <a:t>Tier 3 Supports</a:t>
            </a:r>
          </a:p>
        </p:txBody>
      </p:sp>
      <p:pic>
        <p:nvPicPr>
          <p:cNvPr id="4098" name="Picture 1" descr="Managing Acting-out Behavior at Tier 3 module cover.">
            <a:extLst>
              <a:ext uri="{FF2B5EF4-FFF2-40B4-BE49-F238E27FC236}">
                <a16:creationId xmlns:a16="http://schemas.microsoft.com/office/drawing/2014/main" id="{BBC27216-6AB3-511D-05EB-66C1BCA57829}"/>
              </a:ext>
            </a:extLst>
          </p:cNvPr>
          <p:cNvPicPr>
            <a:picLocks noChangeAspect="1" noChangeArrowheads="1"/>
          </p:cNvPicPr>
          <p:nvPr/>
        </p:nvPicPr>
        <p:blipFill>
          <a:blip r:embed="rId3"/>
          <a:srcRect/>
          <a:stretch/>
        </p:blipFill>
        <p:spPr bwMode="auto">
          <a:xfrm>
            <a:off x="441268" y="2114754"/>
            <a:ext cx="2235024" cy="3492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of an Individualized De-escalation Plan Tertiary (Tier 3) Intervention Grid.">
            <a:extLst>
              <a:ext uri="{FF2B5EF4-FFF2-40B4-BE49-F238E27FC236}">
                <a16:creationId xmlns:a16="http://schemas.microsoft.com/office/drawing/2014/main" id="{3B65614B-9F65-5744-7CF8-F8A4F41DD6EA}"/>
              </a:ext>
            </a:extLst>
          </p:cNvPr>
          <p:cNvPicPr>
            <a:picLocks noChangeAspect="1"/>
          </p:cNvPicPr>
          <p:nvPr/>
        </p:nvPicPr>
        <p:blipFill>
          <a:blip r:embed="rId4"/>
          <a:stretch>
            <a:fillRect/>
          </a:stretch>
        </p:blipFill>
        <p:spPr>
          <a:xfrm>
            <a:off x="2934119" y="1968472"/>
            <a:ext cx="5490688" cy="3784790"/>
          </a:xfrm>
          <a:prstGeom prst="rect">
            <a:avLst/>
          </a:prstGeom>
          <a:ln>
            <a:solidFill>
              <a:schemeClr val="tx1"/>
            </a:solidFill>
          </a:ln>
        </p:spPr>
      </p:pic>
      <p:pic>
        <p:nvPicPr>
          <p:cNvPr id="4104" name="Picture 3" descr="Image of 4 pages of the Individualized De-escalation Plan">
            <a:extLst>
              <a:ext uri="{FF2B5EF4-FFF2-40B4-BE49-F238E27FC236}">
                <a16:creationId xmlns:a16="http://schemas.microsoft.com/office/drawing/2014/main" id="{CFB3B70F-2DBE-B803-F8E4-DB6B64DB5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2167" y="1781914"/>
            <a:ext cx="3221414" cy="4157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9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5B8621A5-9088-AA88-8E25-99BFB883513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a:t>
            </a:r>
            <a:r>
              <a:rPr lang="en-US"/>
              <a:t>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C5E39D8D-2B94-A069-C98F-EB8BE31FC9F6}"/>
              </a:ext>
            </a:extLst>
          </p:cNvPr>
          <p:cNvPicPr>
            <a:picLocks noChangeAspect="1"/>
          </p:cNvPicPr>
          <p:nvPr/>
        </p:nvPicPr>
        <p:blipFill>
          <a:blip r:embed="rId7"/>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17359471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607B-9F5A-86F0-6FBA-E6DE2C10291C}"/>
            </a:ext>
          </a:extLst>
        </p:cNvPr>
        <p:cNvGrpSpPr/>
        <p:nvPr/>
      </p:nvGrpSpPr>
      <p:grpSpPr>
        <a:xfrm>
          <a:off x="0" y="0"/>
          <a:ext cx="0" cy="0"/>
          <a:chOff x="0" y="0"/>
          <a:chExt cx="0" cy="0"/>
        </a:xfrm>
      </p:grpSpPr>
      <p:sp>
        <p:nvSpPr>
          <p:cNvPr id="11" name="Title Decorative">
            <a:extLst>
              <a:ext uri="{FF2B5EF4-FFF2-40B4-BE49-F238E27FC236}">
                <a16:creationId xmlns:a16="http://schemas.microsoft.com/office/drawing/2014/main" id="{2FEE1AEF-ED79-CC5D-0202-4836B272A2A3}"/>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Join us at future EMPOWER+ to learn more! </a:t>
            </a:r>
          </a:p>
        </p:txBody>
      </p:sp>
      <p:sp>
        <p:nvSpPr>
          <p:cNvPr id="2" name="Title">
            <a:extLst>
              <a:ext uri="{FF2B5EF4-FFF2-40B4-BE49-F238E27FC236}">
                <a16:creationId xmlns:a16="http://schemas.microsoft.com/office/drawing/2014/main" id="{F608B99D-455A-15C8-9AAA-83F63A52FA53}"/>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Join us at future EMPOWER+ to learn more! 2</a:t>
            </a:r>
          </a:p>
        </p:txBody>
      </p:sp>
      <p:graphicFrame>
        <p:nvGraphicFramePr>
          <p:cNvPr id="5" name="Content" descr="Table of EMPOWER + Sessions and Dates">
            <a:extLst>
              <a:ext uri="{FF2B5EF4-FFF2-40B4-BE49-F238E27FC236}">
                <a16:creationId xmlns:a16="http://schemas.microsoft.com/office/drawing/2014/main" id="{24970D94-5E1F-D5E8-A11A-724942CB6D05}"/>
              </a:ext>
            </a:extLst>
          </p:cNvPr>
          <p:cNvGraphicFramePr>
            <a:graphicFrameLocks/>
          </p:cNvGraphicFramePr>
          <p:nvPr>
            <p:extLst>
              <p:ext uri="{D42A27DB-BD31-4B8C-83A1-F6EECF244321}">
                <p14:modId xmlns:p14="http://schemas.microsoft.com/office/powerpoint/2010/main" val="2454100440"/>
              </p:ext>
            </p:extLst>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3 Support for Students with Intensive Intervention needs: Functional Assessment-Based Intervention (FABI) on April 28, 2026 (Tuesday).">
            <a:extLst>
              <a:ext uri="{FF2B5EF4-FFF2-40B4-BE49-F238E27FC236}">
                <a16:creationId xmlns:a16="http://schemas.microsoft.com/office/drawing/2014/main" id="{916A5E66-568F-9C00-4466-34AC6AB546A9}"/>
              </a:ext>
            </a:extLst>
          </p:cNvPr>
          <p:cNvSpPr/>
          <p:nvPr/>
        </p:nvSpPr>
        <p:spPr>
          <a:xfrm>
            <a:off x="628047" y="5426221"/>
            <a:ext cx="9108078" cy="62978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 descr="Functional Assessment-Based Intervention (FABI) Introduction module cover.">
            <a:extLst>
              <a:ext uri="{FF2B5EF4-FFF2-40B4-BE49-F238E27FC236}">
                <a16:creationId xmlns:a16="http://schemas.microsoft.com/office/drawing/2014/main" id="{EE5F3540-39FB-D45B-B0D7-F0412A3F9907}"/>
              </a:ext>
            </a:extLst>
          </p:cNvPr>
          <p:cNvPicPr>
            <a:picLocks noChangeAspect="1"/>
          </p:cNvPicPr>
          <p:nvPr/>
        </p:nvPicPr>
        <p:blipFill>
          <a:blip r:embed="rId2"/>
          <a:stretch>
            <a:fillRect/>
          </a:stretch>
        </p:blipFill>
        <p:spPr>
          <a:xfrm>
            <a:off x="9900924" y="2429581"/>
            <a:ext cx="1906557" cy="2978995"/>
          </a:xfrm>
          <a:prstGeom prst="rect">
            <a:avLst/>
          </a:prstGeom>
        </p:spPr>
      </p:pic>
    </p:spTree>
    <p:extLst>
      <p:ext uri="{BB962C8B-B14F-4D97-AF65-F5344CB8AC3E}">
        <p14:creationId xmlns:p14="http://schemas.microsoft.com/office/powerpoint/2010/main" val="11031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28178882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Placeholder">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1267130429"/>
              </p:ext>
            </p:extLst>
          </p:nvPr>
        </p:nvGraphicFramePr>
        <p:xfrm>
          <a:off x="701387" y="1587500"/>
          <a:ext cx="10789226" cy="2677160"/>
        </p:xfrm>
        <a:graphic>
          <a:graphicData uri="http://schemas.openxmlformats.org/drawingml/2006/table">
            <a:tbl>
              <a:tblPr firstRow="1"/>
              <a:tblGrid>
                <a:gridCol w="5157356">
                  <a:extLst>
                    <a:ext uri="{9D8B030D-6E8A-4147-A177-3AD203B41FA5}">
                      <a16:colId xmlns:a16="http://schemas.microsoft.com/office/drawing/2014/main" val="869296340"/>
                    </a:ext>
                  </a:extLst>
                </a:gridCol>
                <a:gridCol w="1948910">
                  <a:extLst>
                    <a:ext uri="{9D8B030D-6E8A-4147-A177-3AD203B41FA5}">
                      <a16:colId xmlns:a16="http://schemas.microsoft.com/office/drawing/2014/main" val="2651280458"/>
                    </a:ext>
                  </a:extLst>
                </a:gridCol>
                <a:gridCol w="2015612">
                  <a:extLst>
                    <a:ext uri="{9D8B030D-6E8A-4147-A177-3AD203B41FA5}">
                      <a16:colId xmlns:a16="http://schemas.microsoft.com/office/drawing/2014/main" val="496005596"/>
                    </a:ext>
                  </a:extLst>
                </a:gridCol>
                <a:gridCol w="1667348">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1800" b="1" i="0" u="none" strike="noStrike">
                          <a:solidFill>
                            <a:srgbClr val="FFFFFF"/>
                          </a:solidFill>
                          <a:effectLst/>
                          <a:latin typeface="Arial" panose="020B0604020202020204" pitchFamily="34" charset="0"/>
                        </a:rPr>
                        <a:t>Action Item</a:t>
                      </a:r>
                      <a:endParaRPr lang="en-US" sz="320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Person(s) Responsible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Planned</a:t>
                      </a:r>
                      <a:endParaRPr lang="en-US" sz="3200">
                        <a:effectLst/>
                      </a:endParaRPr>
                    </a:p>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Completion Date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Date Completed</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1005840">
                <a:tc>
                  <a:txBody>
                    <a:bodyPr/>
                    <a:lstStyle/>
                    <a:p>
                      <a:pPr algn="l" fontAlgn="t"/>
                      <a:r>
                        <a:rPr lang="en-US" sz="2000" kern="1200" dirty="0">
                          <a:solidFill>
                            <a:schemeClr val="tx1"/>
                          </a:solidFill>
                          <a:effectLst/>
                          <a:latin typeface="Ink Free" panose="03080402000500000000" pitchFamily="66" charset="0"/>
                          <a:ea typeface="+mn-ea"/>
                          <a:cs typeface="+mn-cs"/>
                        </a:rPr>
                        <a:t>Locate my school’s Reactive Plan: Is the 6-step instructional approach for responding to challenging behavior included?</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r>
                        <a:rPr lang="en-US" sz="2000" kern="1200">
                          <a:solidFill>
                            <a:schemeClr val="tx1"/>
                          </a:solidFill>
                          <a:effectLst/>
                          <a:latin typeface="Ink Free" panose="03080402000500000000" pitchFamily="66" charset="0"/>
                          <a:ea typeface="+mn-ea"/>
                          <a:cs typeface="+mn-cs"/>
                        </a:rPr>
                        <a:t>Kathleen</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dirty="0">
                          <a:effectLst/>
                        </a:rPr>
                      </a:br>
                      <a:endParaRPr lang="en-US" dirty="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100584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000" kern="1200">
                          <a:solidFill>
                            <a:schemeClr val="tx1"/>
                          </a:solidFill>
                          <a:effectLst/>
                          <a:latin typeface="Ink Free" panose="03080402000500000000" pitchFamily="66" charset="0"/>
                          <a:ea typeface="+mn-ea"/>
                          <a:cs typeface="+mn-cs"/>
                        </a:rPr>
                        <a:t>Print out the infographic, email to grade level and department team, post in my classroom</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r>
                        <a:rPr lang="en-US" sz="2000" kern="1200">
                          <a:solidFill>
                            <a:schemeClr val="tx1"/>
                          </a:solidFill>
                          <a:effectLst/>
                          <a:latin typeface="Ink Free" panose="03080402000500000000" pitchFamily="66" charset="0"/>
                          <a:ea typeface="+mn-ea"/>
                          <a:cs typeface="+mn-cs"/>
                        </a:rPr>
                        <a:t>Kathleen &amp; 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dirty="0">
                          <a:effectLst/>
                        </a:rPr>
                      </a:br>
                      <a:endParaRPr lang="en-US" dirty="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spTree>
    <p:extLst>
      <p:ext uri="{BB962C8B-B14F-4D97-AF65-F5344CB8AC3E}">
        <p14:creationId xmlns:p14="http://schemas.microsoft.com/office/powerpoint/2010/main" val="4731300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extLst>
              <p:ext uri="{D42A27DB-BD31-4B8C-83A1-F6EECF244321}">
                <p14:modId xmlns:p14="http://schemas.microsoft.com/office/powerpoint/2010/main" val="2683309623"/>
              </p:ext>
            </p:extLst>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extLst>
              <p:ext uri="{D42A27DB-BD31-4B8C-83A1-F6EECF244321}">
                <p14:modId xmlns:p14="http://schemas.microsoft.com/office/powerpoint/2010/main" val="3307057718"/>
              </p:ext>
            </p:extLst>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3"/>
            <a:srcRect l="22361" t="14014" r="14608"/>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65063" y="2270009"/>
              <a:ext cx="861869" cy="747588"/>
            </a:xfrm>
            <a:prstGeom prst="rect">
              <a:avLst/>
            </a:prstGeom>
          </p:spPr>
        </p:pic>
      </p:gr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34198" y="236842"/>
              <a:ext cx="685800" cy="685800"/>
            </a:xfrm>
            <a:prstGeom prst="rect">
              <a:avLst/>
            </a:prstGeom>
          </p:spPr>
        </p:pic>
      </p:gr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pic>
        <p:nvPicPr>
          <p:cNvPr id="4" name="Picture 1" descr="Screenshot of Ci3T session evaluation">
            <a:extLst>
              <a:ext uri="{FF2B5EF4-FFF2-40B4-BE49-F238E27FC236}">
                <a16:creationId xmlns:a16="http://schemas.microsoft.com/office/drawing/2014/main" id="{D61D8EF9-5543-4A99-4F5C-C449351ADC95}"/>
              </a:ext>
            </a:extLst>
          </p:cNvPr>
          <p:cNvPicPr>
            <a:picLocks noChangeAspect="1"/>
          </p:cNvPicPr>
          <p:nvPr/>
        </p:nvPicPr>
        <p:blipFill>
          <a:blip r:embed="rId7"/>
          <a:stretch>
            <a:fillRect/>
          </a:stretch>
        </p:blipFill>
        <p:spPr>
          <a:xfrm>
            <a:off x="4167258" y="3181077"/>
            <a:ext cx="4060506" cy="3473938"/>
          </a:xfrm>
          <a:prstGeom prst="rect">
            <a:avLst/>
          </a:prstGeom>
          <a:ln>
            <a:solidFill>
              <a:schemeClr val="accent5"/>
            </a:solidFill>
          </a:ln>
        </p:spPr>
      </p:pic>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Tree>
    <p:extLst>
      <p:ext uri="{BB962C8B-B14F-4D97-AF65-F5344CB8AC3E}">
        <p14:creationId xmlns:p14="http://schemas.microsoft.com/office/powerpoint/2010/main" val="1179565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a:srcRect r="1324"/>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7856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grpSp>
        <p:nvGrpSpPr>
          <p:cNvPr id="2" name="Group 1" descr="Table of yearlong Ci3T Implementation Series and Delivery activities with a yellow box outlining the Ci3T EMPOWER Sessions.">
            <a:extLst>
              <a:ext uri="{FF2B5EF4-FFF2-40B4-BE49-F238E27FC236}">
                <a16:creationId xmlns:a16="http://schemas.microsoft.com/office/drawing/2014/main" id="{6F6733A2-A801-E175-B455-59CFFC7706BF}"/>
              </a:ext>
            </a:extLst>
          </p:cNvPr>
          <p:cNvGrpSpPr/>
          <p:nvPr/>
        </p:nvGrpSpPr>
        <p:grpSpPr>
          <a:xfrm>
            <a:off x="2533953" y="1495473"/>
            <a:ext cx="7358991" cy="5158444"/>
            <a:chOff x="2683040" y="1505412"/>
            <a:chExt cx="7358991" cy="5158444"/>
          </a:xfrm>
        </p:grpSpPr>
        <p:pic>
          <p:nvPicPr>
            <p:cNvPr id="3" name="Picture" descr="A screenshot of a computer&#10;&#10;Description automatically generated">
              <a:extLst>
                <a:ext uri="{FF2B5EF4-FFF2-40B4-BE49-F238E27FC236}">
                  <a16:creationId xmlns:a16="http://schemas.microsoft.com/office/drawing/2014/main" id="{9927B3F7-E306-CDAE-C2C1-A52BEF7AA111}"/>
                </a:ext>
              </a:extLst>
            </p:cNvPr>
            <p:cNvPicPr>
              <a:picLocks noChangeAspect="1"/>
            </p:cNvPicPr>
            <p:nvPr/>
          </p:nvPicPr>
          <p:blipFill rotWithShape="1">
            <a:blip r:embed="rId2"/>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2D378C1D-F90A-1E9B-855A-A23BA6CB0546}"/>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7141549"/>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262127961d23f3e91276d3a5ec5200c2">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54f714b39db1bc71f58f64678bf3041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F777F3-6079-4545-82A1-8899C1BF4B17}">
  <ds:schemaRefs>
    <ds:schemaRef ds:uri="http://www.w3.org/XML/1998/namespace"/>
    <ds:schemaRef ds:uri="http://purl.org/dc/dcmitype/"/>
    <ds:schemaRef ds:uri="ede146cc-ecaa-4210-9e24-4bb62ea35dd6"/>
    <ds:schemaRef ds:uri="a235ba24-0017-43d1-bba7-85df926f0576"/>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1BA7896F-A7C6-47B1-9C62-1A01CD9C7C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35ba24-0017-43d1-bba7-85df926f0576"/>
    <ds:schemaRef ds:uri="ede146cc-ecaa-4210-9e24-4bb62ea35d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120</TotalTime>
  <Words>3427</Words>
  <Application>Microsoft Office PowerPoint</Application>
  <PresentationFormat>Widescreen</PresentationFormat>
  <Paragraphs>446</Paragraphs>
  <Slides>75</Slides>
  <Notes>36</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75</vt:i4>
      </vt:variant>
    </vt:vector>
  </HeadingPairs>
  <TitlesOfParts>
    <vt:vector size="88" baseType="lpstr">
      <vt:lpstr>MS PGothic</vt:lpstr>
      <vt:lpstr>Aptos</vt:lpstr>
      <vt:lpstr>Arial</vt:lpstr>
      <vt:lpstr>Calibri</vt:lpstr>
      <vt:lpstr>Century Gothic</vt:lpstr>
      <vt:lpstr>Courier New</vt:lpstr>
      <vt:lpstr>Ink Free</vt:lpstr>
      <vt:lpstr>Roboto</vt:lpstr>
      <vt:lpstr>Segoe UI</vt:lpstr>
      <vt:lpstr>System Font Regular</vt:lpstr>
      <vt:lpstr>Times New Roman</vt:lpstr>
      <vt:lpstr>Wingdings</vt:lpstr>
      <vt:lpstr>Ci3T</vt:lpstr>
      <vt:lpstr>A 6-Step Instructional Approach for Responding to Challenging Behavior:  A Tier 1 Practice</vt:lpstr>
      <vt:lpstr>Comprehensive, Integrated, Three-Tiered Model of Prevention</vt:lpstr>
      <vt:lpstr>Comprehensive, Integrated, Three-Tiered Model of Prevention 1</vt:lpstr>
      <vt:lpstr>Primary Prevention (Tier 1)</vt:lpstr>
      <vt:lpstr>Secondary (Tier 2) Intervention Grid</vt:lpstr>
      <vt:lpstr>Tertiary (Tier 3) Intervention Grid</vt:lpstr>
      <vt:lpstr>Essential Components of Primary (Tier 1) Prevention Efforts</vt:lpstr>
      <vt:lpstr>Enhancing Ci3T Modules</vt:lpstr>
      <vt:lpstr>Enhanced Ci3T Implementation Series and Delivery</vt:lpstr>
      <vt:lpstr>Session Outcomes</vt:lpstr>
      <vt:lpstr>TFI Version 3 Connection</vt:lpstr>
      <vt:lpstr>Agenda</vt:lpstr>
      <vt:lpstr>Accessing Professional Learning Materials</vt:lpstr>
      <vt:lpstr>Building Understanding of Challenging Behaviors:  A-B-Cs</vt:lpstr>
      <vt:lpstr>Comprehensive, Integrated, Three-Tiered Model of Prevention 2</vt:lpstr>
      <vt:lpstr>Tier 1 Efforts: ABA Principles in Action</vt:lpstr>
      <vt:lpstr>Tier 1: Support for All</vt:lpstr>
      <vt:lpstr>The ABCs of Behavior: A Focus On the Before and After</vt:lpstr>
      <vt:lpstr>Understanding Consequences: The Power of Reinforcement</vt:lpstr>
      <vt:lpstr>Comprehensive Support</vt:lpstr>
      <vt:lpstr>Ci3T: Integration at Tier 1</vt:lpstr>
      <vt:lpstr>Responding to Challenging Behavior Infographics</vt:lpstr>
      <vt:lpstr>Let’s Talk!</vt:lpstr>
      <vt:lpstr>Describing a 6-step Instructional Approach for Responding to Challenging Behavior</vt:lpstr>
      <vt:lpstr>Comprehensive, Integrated, Three-Tiered Model of Prevention 3</vt:lpstr>
      <vt:lpstr>6-Step Instructional Approach for Responding to Challenging Behavior 1</vt:lpstr>
      <vt:lpstr>How Do I Implement a 6-Step Instructional Approach at My School?</vt:lpstr>
      <vt:lpstr>Step 1: Show empathy</vt:lpstr>
      <vt:lpstr>Step 1: Show empathy</vt:lpstr>
      <vt:lpstr>Illustration Background</vt:lpstr>
      <vt:lpstr>Illustration</vt:lpstr>
      <vt:lpstr>Let’s Chat!</vt:lpstr>
      <vt:lpstr>Step 1: Show empathy</vt:lpstr>
      <vt:lpstr>Step 1: Show empathy</vt:lpstr>
      <vt:lpstr>Step 1: Show empathy</vt:lpstr>
      <vt:lpstr>6-Step Instructional Approach: Effectively Showing Empathy</vt:lpstr>
      <vt:lpstr>Step 2: Maintain the flow of instruction</vt:lpstr>
      <vt:lpstr>Step 2: Maintain the flow of instruction</vt:lpstr>
      <vt:lpstr>Step 2: Maintain the flow of instruction</vt:lpstr>
      <vt:lpstr>Illustration</vt:lpstr>
      <vt:lpstr>Activity: Show Empathy Examples and Non-Examples</vt:lpstr>
      <vt:lpstr>Handout: Show Empathy</vt:lpstr>
      <vt:lpstr>Step 3: Acknowledge other students meeting expectations</vt:lpstr>
      <vt:lpstr>Step 3: Acknowledge other students meeting expectations</vt:lpstr>
      <vt:lpstr>Step 3: Acknowledge other students meeting expectations</vt:lpstr>
      <vt:lpstr>Let’s Chat!</vt:lpstr>
      <vt:lpstr>Illustration</vt:lpstr>
      <vt:lpstr>Step 4: Redirect and reteach expected behavior</vt:lpstr>
      <vt:lpstr>Step 4: Redirect and reteach expected behavior</vt:lpstr>
      <vt:lpstr>Step 4: Redirect and reteach expected behavior</vt:lpstr>
      <vt:lpstr>Illustration</vt:lpstr>
      <vt:lpstr>Let’s Chat</vt:lpstr>
      <vt:lpstr>Handout: Keep Instruction Moving</vt:lpstr>
      <vt:lpstr>Step 5: Allow time and space</vt:lpstr>
      <vt:lpstr>Step 5: Allow time and space</vt:lpstr>
      <vt:lpstr>Step 5: Allow time and space</vt:lpstr>
      <vt:lpstr>Illustration</vt:lpstr>
      <vt:lpstr>Step 6: Recognize and reinforce  expected behavior when demonstrated</vt:lpstr>
      <vt:lpstr>Step 6: Recognize and reinforce  expected behavior when demonstrated</vt:lpstr>
      <vt:lpstr>Step 6: Recognize and reinforce  expected behavior when demonstrated</vt:lpstr>
      <vt:lpstr>Illustration</vt:lpstr>
      <vt:lpstr>6-Step Instructional Approach for Responding to Challenging Behavior 2</vt:lpstr>
      <vt:lpstr>How to Use the Six Step Approach Effectively</vt:lpstr>
      <vt:lpstr>Let’s Talk!</vt:lpstr>
      <vt:lpstr>Connecting Students to More Intensive Interventions</vt:lpstr>
      <vt:lpstr>Comprehensive, Integrated, Three-Tiered Model of Prevention 4</vt:lpstr>
      <vt:lpstr>Tier 2 Supports </vt:lpstr>
      <vt:lpstr>Join us at future EMPOWER+ to learn more! </vt:lpstr>
      <vt:lpstr>Tier 3 Supports</vt:lpstr>
      <vt:lpstr>Join us at future EMPOWER+ to learn more! </vt:lpstr>
      <vt:lpstr>Wrapping Up and Moving Forward</vt:lpstr>
      <vt:lpstr>Action Items</vt:lpstr>
      <vt:lpstr>Project EMPOWER+</vt:lpstr>
      <vt:lpstr>Ci3T Trainers and Coaches Calls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2025-11-12T19:40:21Z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